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80"/>
  </p:notesMasterIdLst>
  <p:sldIdLst>
    <p:sldId id="256" r:id="rId2"/>
    <p:sldId id="257" r:id="rId3"/>
    <p:sldId id="266" r:id="rId4"/>
    <p:sldId id="340" r:id="rId5"/>
    <p:sldId id="341" r:id="rId6"/>
    <p:sldId id="268" r:id="rId7"/>
    <p:sldId id="269" r:id="rId8"/>
    <p:sldId id="270" r:id="rId9"/>
    <p:sldId id="271" r:id="rId10"/>
    <p:sldId id="272" r:id="rId11"/>
    <p:sldId id="273" r:id="rId12"/>
    <p:sldId id="274" r:id="rId13"/>
    <p:sldId id="275"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3" r:id="rId30"/>
    <p:sldId id="294" r:id="rId31"/>
    <p:sldId id="295" r:id="rId32"/>
    <p:sldId id="296" r:id="rId33"/>
    <p:sldId id="297" r:id="rId34"/>
    <p:sldId id="298" r:id="rId35"/>
    <p:sldId id="299" r:id="rId36"/>
    <p:sldId id="301" r:id="rId37"/>
    <p:sldId id="300"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276" r:id="rId77"/>
    <p:sldId id="292" r:id="rId78"/>
    <p:sldId id="342" r:id="rId7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EEBE8-6A5B-44B7-9C41-DC7B0AFDFDD2}" type="datetimeFigureOut">
              <a:rPr lang="ru-RU" smtClean="0"/>
              <a:pPr/>
              <a:t>22.12.2015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D4C6E4-2EDE-4CDA-A000-26CDCDA1DFAE}" type="slidenum">
              <a:rPr lang="ru-RU" smtClean="0"/>
              <a:pPr/>
              <a:t>‹#›</a:t>
            </a:fld>
            <a:endParaRPr lang="ru-RU"/>
          </a:p>
        </p:txBody>
      </p:sp>
    </p:spTree>
    <p:extLst>
      <p:ext uri="{BB962C8B-B14F-4D97-AF65-F5344CB8AC3E}">
        <p14:creationId xmlns:p14="http://schemas.microsoft.com/office/powerpoint/2010/main" xmlns="" val="4243586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hyperlink" Target="http://static.diary.ru/userdir/1/9/1/6/1916473/83312930.jpg" TargetMode="External"/><Relationship Id="rId13" Type="http://schemas.openxmlformats.org/officeDocument/2006/relationships/hyperlink" Target="https://im2-tub-ru.yandex.net/i?id=7c93fe9122e25dfa10e7b40aff82bb17&amp;n=33&amp;h=190&amp;w=285" TargetMode="External"/><Relationship Id="rId18" Type="http://schemas.openxmlformats.org/officeDocument/2006/relationships/hyperlink" Target="http://static.test.tvc.ru/pictures/o/146/748.jpg" TargetMode="External"/><Relationship Id="rId26" Type="http://schemas.openxmlformats.org/officeDocument/2006/relationships/hyperlink" Target="http://ic.pics.livejournal.com/basilius3/69436460/246139/246139_900.jpg" TargetMode="External"/><Relationship Id="rId3" Type="http://schemas.openxmlformats.org/officeDocument/2006/relationships/hyperlink" Target="http://tolstoy.ru/resize/big/upload/iblock/68d/68d6741b250449998e572baa3b90890b.JPG" TargetMode="External"/><Relationship Id="rId21" Type="http://schemas.openxmlformats.org/officeDocument/2006/relationships/hyperlink" Target="http://on2.docdat.com/tw_files2/urls_29/57/d-56623/img16.jpg" TargetMode="External"/><Relationship Id="rId34" Type="http://schemas.openxmlformats.org/officeDocument/2006/relationships/hyperlink" Target="http://ic.pics.livejournal.com/ter_psich_ora1/24156955/252261/252261_original.jpg" TargetMode="External"/><Relationship Id="rId7" Type="http://schemas.openxmlformats.org/officeDocument/2006/relationships/hyperlink" Target="http://school.xvatit.com/images/7/75/T27vim3.jpeg" TargetMode="External"/><Relationship Id="rId12" Type="http://schemas.openxmlformats.org/officeDocument/2006/relationships/hyperlink" Target="http://www.filmsov.ru/wp-content/uploads/2015/07/132138.jpg" TargetMode="External"/><Relationship Id="rId17" Type="http://schemas.openxmlformats.org/officeDocument/2006/relationships/hyperlink" Target="http://www.asfera.info/files/uni_reports/984967916.jpg" TargetMode="External"/><Relationship Id="rId25" Type="http://schemas.openxmlformats.org/officeDocument/2006/relationships/hyperlink" Target="http://mmimageslarge.moviemail-online.co.uk/War-and-Peace-Bondarchuk-6003_2.jpg" TargetMode="External"/><Relationship Id="rId33" Type="http://schemas.openxmlformats.org/officeDocument/2006/relationships/hyperlink" Target="http://hell-sky.ru/study/pictures/6a0b419c51.jpg" TargetMode="External"/><Relationship Id="rId2" Type="http://schemas.openxmlformats.org/officeDocument/2006/relationships/hyperlink" Target="http://printbusiness.su/wp-content/uploads/2012/07/TOLSTOI_Lev_Nikolaevich18.jpg" TargetMode="External"/><Relationship Id="rId16" Type="http://schemas.openxmlformats.org/officeDocument/2006/relationships/hyperlink" Target="https://im3-tub-ru.yandex.net/i?id=4ed8ef33acee510f72c5e61016f26dae&amp;n=33&amp;h=190&amp;w=382" TargetMode="External"/><Relationship Id="rId20" Type="http://schemas.openxmlformats.org/officeDocument/2006/relationships/hyperlink" Target="http://soviet-movies.ru/Movies/Voina_I_Mir/warandpeace17.jpg" TargetMode="External"/><Relationship Id="rId29" Type="http://schemas.openxmlformats.org/officeDocument/2006/relationships/hyperlink" Target="https://im1-tub-ru.yandex.net/i?id=02c42b9fd32728e14365f4c6343d943b&amp;n=33&amp;h=190&amp;w=259" TargetMode="External"/><Relationship Id="rId1" Type="http://schemas.openxmlformats.org/officeDocument/2006/relationships/slideLayout" Target="../slideLayouts/slideLayout2.xml"/><Relationship Id="rId6" Type="http://schemas.openxmlformats.org/officeDocument/2006/relationships/hyperlink" Target="http://www.a4format.ru/index_pic.php?data=photos/42932612.jpg&amp;percenta=1.00" TargetMode="External"/><Relationship Id="rId11" Type="http://schemas.openxmlformats.org/officeDocument/2006/relationships/hyperlink" Target="https://im3-tub-ru.yandex.net/i?id=2a2246914470992070015b0412e42d63&amp;n=33&amp;h=190&amp;w=271" TargetMode="External"/><Relationship Id="rId24" Type="http://schemas.openxmlformats.org/officeDocument/2006/relationships/hyperlink" Target="http://player.myshared.ru/311268/data/images/img0.jpg" TargetMode="External"/><Relationship Id="rId32" Type="http://schemas.openxmlformats.org/officeDocument/2006/relationships/hyperlink" Target="http://old.culture.ru/ru/uploads/media/news/0001/17/thumb_16854_news_big.jpeg" TargetMode="External"/><Relationship Id="rId5" Type="http://schemas.openxmlformats.org/officeDocument/2006/relationships/hyperlink" Target="https://im3-tub-ru.yandex.net/i?id=6dc95d218fa4e69a1ed60b1732e97def&amp;n=33&amp;h=190&amp;w=285" TargetMode="External"/><Relationship Id="rId15" Type="http://schemas.openxmlformats.org/officeDocument/2006/relationships/hyperlink" Target="https://im1-tub-ru.yandex.net/i?id=cc072f11e7b67ca210eca191a696bba5&amp;n=33&amp;h=190&amp;w=261" TargetMode="External"/><Relationship Id="rId23" Type="http://schemas.openxmlformats.org/officeDocument/2006/relationships/hyperlink" Target="http://st.baskino.com/uploads/images/2013/681/ulal467.jpg" TargetMode="External"/><Relationship Id="rId28" Type="http://schemas.openxmlformats.org/officeDocument/2006/relationships/hyperlink" Target="https://im3-tub-ru.yandex.net/i?id=ccb9f02549a6338cc329d9d31199103b&amp;n=33&amp;h=190&amp;w=145" TargetMode="External"/><Relationship Id="rId10" Type="http://schemas.openxmlformats.org/officeDocument/2006/relationships/hyperlink" Target="http://aktinoya.ru/index.php?view=image&amp;format=raw&amp;type=img&amp;id=5574&amp;option=com_joomgallery" TargetMode="External"/><Relationship Id="rId19" Type="http://schemas.openxmlformats.org/officeDocument/2006/relationships/hyperlink" Target="https://im1-tub-ru.yandex.net/i?id=08b0ceef5c14021a63d46bc3e4991ab9&amp;n=33&amp;h=190&amp;w=285" TargetMode="External"/><Relationship Id="rId31" Type="http://schemas.openxmlformats.org/officeDocument/2006/relationships/hyperlink" Target="https://im3-tub-ru.yandex.net/i?id=ff929b99479c00c0bb4a75c356116625&amp;n=33&amp;h=190&amp;w=298" TargetMode="External"/><Relationship Id="rId4" Type="http://schemas.openxmlformats.org/officeDocument/2006/relationships/hyperlink" Target="https://im0-tub-ru.yandex.net/i?id=bbcafad2bd352cb5eff84b4c9ca4ee8b&amp;n=33&amp;h=190&amp;w=154" TargetMode="External"/><Relationship Id="rId9" Type="http://schemas.openxmlformats.org/officeDocument/2006/relationships/hyperlink" Target="http://www.playcast.ru/uploads/2014/04/11/8190997.jpg" TargetMode="External"/><Relationship Id="rId14" Type="http://schemas.openxmlformats.org/officeDocument/2006/relationships/hyperlink" Target="https://im3-tub-ru.yandex.net/i?id=5dd029cb8f1a71f1b4965295979df8dd&amp;n=33&amp;h=190&amp;w=428" TargetMode="External"/><Relationship Id="rId22" Type="http://schemas.openxmlformats.org/officeDocument/2006/relationships/hyperlink" Target="http://koledj.ru/tw_refs/1/447/447_html_647dc538.jpg" TargetMode="External"/><Relationship Id="rId27" Type="http://schemas.openxmlformats.org/officeDocument/2006/relationships/hyperlink" Target="http://online-urok.ru/wp-content/uploads/2013/04/0_7de33_dda2b393_XL.jpg" TargetMode="External"/><Relationship Id="rId30" Type="http://schemas.openxmlformats.org/officeDocument/2006/relationships/hyperlink" Target="http://s009.radikal.ru/i307/1408/80/407f1c7a40e2.jpg"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bellart.me/next/image/560e774aaa402.jpg" TargetMode="External"/><Relationship Id="rId13" Type="http://schemas.openxmlformats.org/officeDocument/2006/relationships/hyperlink" Target="http://ic.pics.livejournal.com/na_shpilke/29488376/877093/877093_original.jpg" TargetMode="External"/><Relationship Id="rId18" Type="http://schemas.openxmlformats.org/officeDocument/2006/relationships/hyperlink" Target="http://s47.radikal.ru/i116/1208/bf/2b5a3f4f8c58.jpg" TargetMode="External"/><Relationship Id="rId26" Type="http://schemas.openxmlformats.org/officeDocument/2006/relationships/hyperlink" Target="http://www.vokrug.tv/pic/person/5/0/3/7/medium_503743725fdec75b96ab5ef410ed80bc.jpeg" TargetMode="External"/><Relationship Id="rId3" Type="http://schemas.openxmlformats.org/officeDocument/2006/relationships/hyperlink" Target="http://static1.repo.aif.ru/1/38/321319/c/24be77b9865788072c897c48b047b364.jpg" TargetMode="External"/><Relationship Id="rId21" Type="http://schemas.openxmlformats.org/officeDocument/2006/relationships/hyperlink" Target="https://sites.google.com/site/vojna1812godaspysta200let/_/rsrc/1358353595990/otecestvennaa-vojna-1812-goda-v-romane-vojna-i-mir-l-n-tolstogo/%D0%B1%D0%B5%D0%B7%D1%83%D1%85%D0%BE%D0%B2.jpg" TargetMode="External"/><Relationship Id="rId7" Type="http://schemas.openxmlformats.org/officeDocument/2006/relationships/hyperlink" Target="http://www.cbc.ca/books/tolstoy-painting-584.jpg" TargetMode="External"/><Relationship Id="rId12" Type="http://schemas.openxmlformats.org/officeDocument/2006/relationships/hyperlink" Target="http://www.kino-teatr.ru/acter/album/3941/173586.jpg" TargetMode="External"/><Relationship Id="rId17" Type="http://schemas.openxmlformats.org/officeDocument/2006/relationships/hyperlink" Target="http://4.bp.blogspot.com/-HBeQH37ZzE4/UYaMLk7lOmI/AAAAAAAAAA4/nFzA02NSqg4/s1600/1173130426338.jpg" TargetMode="External"/><Relationship Id="rId25" Type="http://schemas.openxmlformats.org/officeDocument/2006/relationships/hyperlink" Target="https://encrypted-tbn0.gstatic.com/images?q=tbn:ANd9GcREciaG85TUzPkSusMDj9uRGEbZrDnkcgc6p6M7YtYBH9IBT-tA" TargetMode="External"/><Relationship Id="rId2" Type="http://schemas.openxmlformats.org/officeDocument/2006/relationships/hyperlink" Target="http://www.kalitva.ru/uploads/posts/2010-02/1265886486_jpg_austerlitz.jpg" TargetMode="External"/><Relationship Id="rId16" Type="http://schemas.openxmlformats.org/officeDocument/2006/relationships/hyperlink" Target="http://s019.radikal.ru/i607/1208/80/b57c69f646f8.jpg" TargetMode="External"/><Relationship Id="rId20" Type="http://schemas.openxmlformats.org/officeDocument/2006/relationships/hyperlink" Target="http://www.peremeny.ru/UserFiles/Image/narrativ/vim/vimPK6.jpg" TargetMode="External"/><Relationship Id="rId29" Type="http://schemas.openxmlformats.org/officeDocument/2006/relationships/hyperlink" Target="http://pics.livejournal.com/nephytania_1/pic/0004cwgh" TargetMode="External"/><Relationship Id="rId1" Type="http://schemas.openxmlformats.org/officeDocument/2006/relationships/slideLayout" Target="../slideLayouts/slideLayout2.xml"/><Relationship Id="rId6" Type="http://schemas.openxmlformats.org/officeDocument/2006/relationships/hyperlink" Target="https://im3-tub-ru.yandex.net/i?id=289d101c6041896be7d913cb56d79d8c&amp;n=33&amp;h=190&amp;w=299" TargetMode="External"/><Relationship Id="rId11" Type="http://schemas.openxmlformats.org/officeDocument/2006/relationships/hyperlink" Target="http://cdn13.img22.ria.ru/images/98937/83/989378309.jpg" TargetMode="External"/><Relationship Id="rId24" Type="http://schemas.openxmlformats.org/officeDocument/2006/relationships/hyperlink" Target="http://rus.ruvr.ru/data/2010/09/25/1220868389/3RIA-011297-Preview.jpg" TargetMode="External"/><Relationship Id="rId32" Type="http://schemas.openxmlformats.org/officeDocument/2006/relationships/hyperlink" Target="https://s-media-cache-ak0.pinimg.com/736x/1b/81/00/1b8100a72efa95d8879ac2b0d37b78f2.jpg" TargetMode="External"/><Relationship Id="rId5" Type="http://schemas.openxmlformats.org/officeDocument/2006/relationships/hyperlink" Target="http://www.steveartgallery.se/upload1/file-admin/images/new23/charles%20emile%20callande-944749.jpg" TargetMode="External"/><Relationship Id="rId15" Type="http://schemas.openxmlformats.org/officeDocument/2006/relationships/hyperlink" Target="http://www.labirint.ru/images/news/5541_1278923898.jpg" TargetMode="External"/><Relationship Id="rId23" Type="http://schemas.openxmlformats.org/officeDocument/2006/relationships/hyperlink" Target="http://odessa-life.od.ua/upload/image/ritual_1.jpg" TargetMode="External"/><Relationship Id="rId28" Type="http://schemas.openxmlformats.org/officeDocument/2006/relationships/hyperlink" Target="https://encrypted-tbn0.gstatic.com/images?q=tbn:ANd9GcT_UXoxMDsAJ3_pJssgxoCXMTWuDx57ypXJDgeCxyxqySz2vdRgzQ" TargetMode="External"/><Relationship Id="rId10" Type="http://schemas.openxmlformats.org/officeDocument/2006/relationships/hyperlink" Target="http://img-fotki.yandex.ru/get/9824/39067198.11c/0_8bb41_674ffd9e_XL.jpg?from=http://img-fotki.yandex.ru/get/9824/39067198.11c/0_8bb41_674ffd9e_XL.jpg" TargetMode="External"/><Relationship Id="rId19" Type="http://schemas.openxmlformats.org/officeDocument/2006/relationships/hyperlink" Target="http://www.kino-teatr.ru/movie/kadr/1065/113805.jpg" TargetMode="External"/><Relationship Id="rId31" Type="http://schemas.openxmlformats.org/officeDocument/2006/relationships/hyperlink" Target="http://img1.liveinternet.ru/images/attach/c/1/57/675/57675642_7ak.jpg" TargetMode="External"/><Relationship Id="rId4" Type="http://schemas.openxmlformats.org/officeDocument/2006/relationships/hyperlink" Target="http://devec.ru/images/stories/dates/june/1812.jpg" TargetMode="External"/><Relationship Id="rId9" Type="http://schemas.openxmlformats.org/officeDocument/2006/relationships/hyperlink" Target="http://fullref.ru/files/92/3f662b5e4166b93af138125406bdd115.html_files/6.jpg" TargetMode="External"/><Relationship Id="rId14" Type="http://schemas.openxmlformats.org/officeDocument/2006/relationships/hyperlink" Target="http://s1.stc.all.kpcdn.net/f/4/image/59/33/753359.jpghttp:/s1.stc.all.kpcdn.net/f/4/image/59/33/753359.jpg" TargetMode="External"/><Relationship Id="rId22" Type="http://schemas.openxmlformats.org/officeDocument/2006/relationships/hyperlink" Target="http://odessa-life.od.ua/upload/image/ritual_2.jpg" TargetMode="External"/><Relationship Id="rId27" Type="http://schemas.openxmlformats.org/officeDocument/2006/relationships/hyperlink" Target="https://encrypted-tbn3.gstatic.com/images?q=tbn:ANd9GcQWl5qts9Bpw48D0zb9OmGOBBJzs4GEonUKD7teKHTGN7Qg3UmazA" TargetMode="External"/><Relationship Id="rId30" Type="http://schemas.openxmlformats.org/officeDocument/2006/relationships/hyperlink" Target="http://hallenna.narod.ru/tolsyoy_v_i_m.JPG"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artpoisk.info/files/images/_thumbs/25280/238x0.jpg" TargetMode="External"/><Relationship Id="rId13" Type="http://schemas.openxmlformats.org/officeDocument/2006/relationships/hyperlink" Target="http://audiohrestomatiya.ru/a_img/works/253_2.jpg" TargetMode="External"/><Relationship Id="rId3" Type="http://schemas.openxmlformats.org/officeDocument/2006/relationships/hyperlink" Target="http://www.world-art.ru/cinema/img/10000/4497/5.jpg" TargetMode="External"/><Relationship Id="rId7" Type="http://schemas.openxmlformats.org/officeDocument/2006/relationships/hyperlink" Target="http://www.tekgazeta.ru/wp-content/uploads/2015/07/0730d7bdf1b0c0c2ffc8538f1073e2c8640e20cd.jpg" TargetMode="External"/><Relationship Id="rId12" Type="http://schemas.openxmlformats.org/officeDocument/2006/relationships/hyperlink" Target="https://s-media-cache-ak0.pinimg.com/236x/12/ab/e4/12abe445d0e7a39cb96366970e2d119d.jpg" TargetMode="External"/><Relationship Id="rId2" Type="http://schemas.openxmlformats.org/officeDocument/2006/relationships/hyperlink" Target="http://gdb.rferl.org/05FEE5F5-C5FD-4D18-B89B-119AFF35F210_cx1_cy26_cw98_mw1024_s_n_r1.jpg" TargetMode="External"/><Relationship Id="rId1" Type="http://schemas.openxmlformats.org/officeDocument/2006/relationships/slideLayout" Target="../slideLayouts/slideLayout2.xml"/><Relationship Id="rId6" Type="http://schemas.openxmlformats.org/officeDocument/2006/relationships/hyperlink" Target="http://festival.1september.ru/articles/521644/img2.jpg" TargetMode="External"/><Relationship Id="rId11" Type="http://schemas.openxmlformats.org/officeDocument/2006/relationships/hyperlink" Target="https://literarymentoring.files.wordpress.com/2015/01/d0bfd18cd0b5d180-d0b1d0bed0bbd0bad0bed0bdd181d0bad0b8d0b9-d0b8-d0bdd0b0d182d0b0d188d0b0-d0bdd0b0-d0b1d0b0d0bbd183.jpg" TargetMode="External"/><Relationship Id="rId5" Type="http://schemas.openxmlformats.org/officeDocument/2006/relationships/hyperlink" Target="http://img0.liveinternet.ru/images/attach/c/0/120/73/120073776_4397599_XlAu0YdZ0vU.jpg" TargetMode="External"/><Relationship Id="rId10" Type="http://schemas.openxmlformats.org/officeDocument/2006/relationships/hyperlink" Target="http://refdb.ru/images/1143/2285311/6fd72c4a.jpg" TargetMode="External"/><Relationship Id="rId4" Type="http://schemas.openxmlformats.org/officeDocument/2006/relationships/hyperlink" Target="http://www.prime-film.ru/wp-content/uploads/2015/01/7770443c9d0dbcc25490f0d9a5db2c37.jpg" TargetMode="External"/><Relationship Id="rId9" Type="http://schemas.openxmlformats.org/officeDocument/2006/relationships/hyperlink" Target="https://literarymentoring.files.wordpress.com/2015/01/d0bfd18cd0b5d180-d0b8-d0bdd0b0d182d0b0d188d0b0-d180d0bed181d182d0bed0b2d0b0.jpg?w=584" TargetMode="External"/><Relationship Id="rId14" Type="http://schemas.openxmlformats.org/officeDocument/2006/relationships/hyperlink" Target="http://kinoclassika.ru/sites/default/files/styles/large/public/voina_i_mir_f1.jp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11188" y="5087938"/>
            <a:ext cx="8207375" cy="1770062"/>
          </a:xfrm>
          <a:prstGeom prst="rect">
            <a:avLst/>
          </a:prstGeom>
          <a:noFill/>
          <a:ln w="9525">
            <a:noFill/>
            <a:miter lim="800000"/>
            <a:headEnd/>
            <a:tailEnd/>
          </a:ln>
        </p:spPr>
        <p:txBody>
          <a:bodyPr bIns="47610" anchor="ctr">
            <a:spAutoFit/>
          </a:bodyPr>
          <a:lstStyle/>
          <a:p>
            <a:pPr algn="ctr"/>
            <a:r>
              <a:rPr lang="ru-RU" sz="4000" b="1" dirty="0" err="1">
                <a:solidFill>
                  <a:srgbClr val="A50021"/>
                </a:solidFill>
                <a:latin typeface="Monotype Corsiva" pitchFamily="66" charset="0"/>
              </a:rPr>
              <a:t>Шепеленко</a:t>
            </a:r>
            <a:r>
              <a:rPr lang="ru-RU" sz="4000" b="1" dirty="0">
                <a:solidFill>
                  <a:srgbClr val="A50021"/>
                </a:solidFill>
                <a:latin typeface="Monotype Corsiva" pitchFamily="66" charset="0"/>
              </a:rPr>
              <a:t> Татьяна Анатольевна, </a:t>
            </a:r>
          </a:p>
          <a:p>
            <a:pPr algn="ctr"/>
            <a:r>
              <a:rPr lang="ru-RU" sz="4000" b="1" dirty="0">
                <a:solidFill>
                  <a:srgbClr val="A50021"/>
                </a:solidFill>
                <a:latin typeface="Monotype Corsiva" pitchFamily="66" charset="0"/>
              </a:rPr>
              <a:t>учитель русского языка и литературы </a:t>
            </a:r>
          </a:p>
          <a:p>
            <a:pPr algn="ctr"/>
            <a:r>
              <a:rPr lang="ru-RU" sz="3000" b="1" dirty="0">
                <a:solidFill>
                  <a:srgbClr val="A50021"/>
                </a:solidFill>
                <a:latin typeface="Monotype Corsiva" pitchFamily="66" charset="0"/>
              </a:rPr>
              <a:t>Персональный сайт: </a:t>
            </a:r>
            <a:r>
              <a:rPr lang="en-US" sz="3000" b="1" dirty="0">
                <a:solidFill>
                  <a:srgbClr val="A50021"/>
                </a:solidFill>
                <a:latin typeface="Monotype Corsiva" pitchFamily="66" charset="0"/>
              </a:rPr>
              <a:t>www.shepelenko.ucoz.ru</a:t>
            </a:r>
            <a:endParaRPr lang="ru-RU" sz="3000" b="1" dirty="0">
              <a:solidFill>
                <a:srgbClr val="A50021"/>
              </a:solidFill>
              <a:latin typeface="Monotype Corsiva" pitchFamily="66" charset="0"/>
            </a:endParaRPr>
          </a:p>
        </p:txBody>
      </p:sp>
      <p:sp>
        <p:nvSpPr>
          <p:cNvPr id="2051" name="Rectangle 3"/>
          <p:cNvSpPr>
            <a:spLocks noChangeArrowheads="1"/>
          </p:cNvSpPr>
          <p:nvPr/>
        </p:nvSpPr>
        <p:spPr bwMode="auto">
          <a:xfrm>
            <a:off x="539750" y="0"/>
            <a:ext cx="8207375" cy="1681163"/>
          </a:xfrm>
          <a:prstGeom prst="rect">
            <a:avLst/>
          </a:prstGeom>
          <a:noFill/>
          <a:ln w="9525">
            <a:noFill/>
            <a:miter lim="800000"/>
            <a:headEnd/>
            <a:tailEnd/>
          </a:ln>
        </p:spPr>
        <p:txBody>
          <a:bodyPr bIns="47610" anchor="ctr">
            <a:spAutoFit/>
          </a:bodyPr>
          <a:lstStyle/>
          <a:p>
            <a:pPr algn="ctr"/>
            <a:r>
              <a:rPr lang="ru-RU" sz="2600" b="1" dirty="0">
                <a:solidFill>
                  <a:srgbClr val="A50021"/>
                </a:solidFill>
                <a:latin typeface="Monotype Corsiva" pitchFamily="66" charset="0"/>
              </a:rPr>
              <a:t>Муниципальное казённое образовательное учреждение </a:t>
            </a:r>
          </a:p>
          <a:p>
            <a:pPr algn="ctr"/>
            <a:r>
              <a:rPr lang="ru-RU" sz="2600" b="1" dirty="0" err="1">
                <a:solidFill>
                  <a:srgbClr val="A50021"/>
                </a:solidFill>
                <a:latin typeface="Monotype Corsiva" pitchFamily="66" charset="0"/>
              </a:rPr>
              <a:t>Рамонская</a:t>
            </a:r>
            <a:r>
              <a:rPr lang="ru-RU" sz="2600" b="1" dirty="0">
                <a:solidFill>
                  <a:srgbClr val="A50021"/>
                </a:solidFill>
                <a:latin typeface="Monotype Corsiva" pitchFamily="66" charset="0"/>
              </a:rPr>
              <a:t> средняя общеобразовательная школа № 2 </a:t>
            </a:r>
          </a:p>
          <a:p>
            <a:pPr algn="ctr"/>
            <a:r>
              <a:rPr lang="ru-RU" sz="2600" b="1" dirty="0" err="1">
                <a:solidFill>
                  <a:srgbClr val="A50021"/>
                </a:solidFill>
                <a:latin typeface="Monotype Corsiva" pitchFamily="66" charset="0"/>
              </a:rPr>
              <a:t>Рамонского</a:t>
            </a:r>
            <a:r>
              <a:rPr lang="ru-RU" sz="2600" b="1" dirty="0">
                <a:solidFill>
                  <a:srgbClr val="A50021"/>
                </a:solidFill>
                <a:latin typeface="Monotype Corsiva" pitchFamily="66" charset="0"/>
              </a:rPr>
              <a:t> муниципального района </a:t>
            </a:r>
          </a:p>
          <a:p>
            <a:pPr algn="ctr"/>
            <a:r>
              <a:rPr lang="ru-RU" sz="2600" b="1" dirty="0">
                <a:solidFill>
                  <a:srgbClr val="A50021"/>
                </a:solidFill>
                <a:latin typeface="Monotype Corsiva" pitchFamily="66" charset="0"/>
              </a:rPr>
              <a:t>Воронежской области</a:t>
            </a:r>
          </a:p>
        </p:txBody>
      </p:sp>
      <p:pic>
        <p:nvPicPr>
          <p:cNvPr id="2052" name="Picture 4" descr="Рисунок1"/>
          <p:cNvPicPr>
            <a:picLocks noChangeAspect="1" noChangeArrowheads="1"/>
          </p:cNvPicPr>
          <p:nvPr/>
        </p:nvPicPr>
        <p:blipFill>
          <a:blip r:embed="rId2" cstate="print"/>
          <a:srcRect/>
          <a:stretch>
            <a:fillRect/>
          </a:stretch>
        </p:blipFill>
        <p:spPr bwMode="auto">
          <a:xfrm>
            <a:off x="2268538" y="1701800"/>
            <a:ext cx="4608512" cy="345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Название произведения</a:t>
            </a:r>
          </a:p>
        </p:txBody>
      </p:sp>
      <p:sp>
        <p:nvSpPr>
          <p:cNvPr id="16" name="Text Box 8"/>
          <p:cNvSpPr txBox="1">
            <a:spLocks noChangeArrowheads="1"/>
          </p:cNvSpPr>
          <p:nvPr/>
        </p:nvSpPr>
        <p:spPr bwMode="auto">
          <a:xfrm>
            <a:off x="285720" y="785794"/>
            <a:ext cx="8429684"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rPr>
              <a:t>Отражает глубокий философский смысл; оно многозначно.</a:t>
            </a:r>
            <a:endParaRPr lang="ru-RU" sz="2400" dirty="0">
              <a:solidFill>
                <a:srgbClr val="A50021"/>
              </a:solidFill>
            </a:endParaRPr>
          </a:p>
        </p:txBody>
      </p:sp>
      <p:sp>
        <p:nvSpPr>
          <p:cNvPr id="5" name="Text Box 3"/>
          <p:cNvSpPr txBox="1">
            <a:spLocks noChangeArrowheads="1"/>
          </p:cNvSpPr>
          <p:nvPr/>
        </p:nvSpPr>
        <p:spPr bwMode="auto">
          <a:xfrm>
            <a:off x="285720" y="2500306"/>
            <a:ext cx="8501122" cy="4154984"/>
          </a:xfrm>
          <a:prstGeom prst="rect">
            <a:avLst/>
          </a:prstGeom>
          <a:noFill/>
          <a:ln w="9525">
            <a:noFill/>
            <a:miter lim="800000"/>
            <a:headEnd/>
            <a:tailEnd/>
          </a:ln>
        </p:spPr>
        <p:txBody>
          <a:bodyPr wrap="square">
            <a:spAutoFit/>
          </a:bodyPr>
          <a:lstStyle/>
          <a:p>
            <a:pPr>
              <a:spcBef>
                <a:spcPct val="50000"/>
              </a:spcBef>
            </a:pPr>
            <a:r>
              <a:rPr lang="ru-RU" sz="2400" dirty="0" smtClean="0"/>
              <a:t>- Жизнь народа, не находящегося в состоянии войны;</a:t>
            </a:r>
          </a:p>
          <a:p>
            <a:pPr>
              <a:spcBef>
                <a:spcPct val="50000"/>
              </a:spcBef>
            </a:pPr>
            <a:r>
              <a:rPr lang="ru-RU" sz="2400" dirty="0" smtClean="0"/>
              <a:t>- Весь свет, Вселенная;</a:t>
            </a:r>
          </a:p>
          <a:p>
            <a:pPr>
              <a:spcBef>
                <a:spcPct val="50000"/>
              </a:spcBef>
            </a:pPr>
            <a:r>
              <a:rPr lang="ru-RU" sz="2400" dirty="0" smtClean="0"/>
              <a:t>- Братство людей, не зависящее от национальных и классовых различий;</a:t>
            </a:r>
          </a:p>
          <a:p>
            <a:pPr>
              <a:spcBef>
                <a:spcPct val="50000"/>
              </a:spcBef>
            </a:pPr>
            <a:r>
              <a:rPr lang="ru-RU" sz="2400" dirty="0" smtClean="0"/>
              <a:t>- Ближайшее окружение человека;</a:t>
            </a:r>
          </a:p>
          <a:p>
            <a:pPr>
              <a:spcBef>
                <a:spcPct val="50000"/>
              </a:spcBef>
            </a:pPr>
            <a:r>
              <a:rPr lang="ru-RU" sz="2400" dirty="0" smtClean="0"/>
              <a:t>- Крестьянский сход, затеявший бунт в </a:t>
            </a:r>
            <a:r>
              <a:rPr lang="ru-RU" sz="2400" dirty="0" err="1" smtClean="0"/>
              <a:t>Богучарове</a:t>
            </a:r>
            <a:r>
              <a:rPr lang="ru-RU" sz="2400" dirty="0" smtClean="0"/>
              <a:t>;</a:t>
            </a:r>
          </a:p>
          <a:p>
            <a:pPr>
              <a:spcBef>
                <a:spcPct val="50000"/>
              </a:spcBef>
            </a:pPr>
            <a:r>
              <a:rPr lang="ru-RU" sz="2400" dirty="0" smtClean="0"/>
              <a:t>- Мировоззрение, круг идей героев романа;</a:t>
            </a:r>
          </a:p>
          <a:p>
            <a:pPr>
              <a:spcBef>
                <a:spcPct val="50000"/>
              </a:spcBef>
            </a:pPr>
            <a:r>
              <a:rPr lang="ru-RU" sz="2400" dirty="0" smtClean="0"/>
              <a:t>- Это жизнь.</a:t>
            </a:r>
            <a:endParaRPr lang="ru-RU" sz="2400" dirty="0"/>
          </a:p>
        </p:txBody>
      </p:sp>
      <p:sp>
        <p:nvSpPr>
          <p:cNvPr id="6" name="Text Box 8"/>
          <p:cNvSpPr txBox="1">
            <a:spLocks noChangeArrowheads="1"/>
          </p:cNvSpPr>
          <p:nvPr/>
        </p:nvSpPr>
        <p:spPr bwMode="auto">
          <a:xfrm>
            <a:off x="3071802" y="1928802"/>
            <a:ext cx="3357586"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rPr>
              <a:t>МИР</a:t>
            </a:r>
            <a:endParaRPr lang="ru-RU" sz="2400" dirty="0">
              <a:solidFill>
                <a:srgbClr val="A50021"/>
              </a:solidFill>
            </a:endParaRPr>
          </a:p>
        </p:txBody>
      </p:sp>
      <p:sp>
        <p:nvSpPr>
          <p:cNvPr id="7" name="Стрелка вниз 6"/>
          <p:cNvSpPr/>
          <p:nvPr/>
        </p:nvSpPr>
        <p:spPr>
          <a:xfrm>
            <a:off x="4643438" y="1357298"/>
            <a:ext cx="214314" cy="50006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Название произведения</a:t>
            </a:r>
          </a:p>
        </p:txBody>
      </p:sp>
      <p:sp>
        <p:nvSpPr>
          <p:cNvPr id="16" name="Text Box 8"/>
          <p:cNvSpPr txBox="1">
            <a:spLocks noChangeArrowheads="1"/>
          </p:cNvSpPr>
          <p:nvPr/>
        </p:nvSpPr>
        <p:spPr bwMode="auto">
          <a:xfrm>
            <a:off x="285720" y="785794"/>
            <a:ext cx="8429684"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rPr>
              <a:t>Отражает глубокий философский смысл; оно многозначно.</a:t>
            </a:r>
            <a:endParaRPr lang="ru-RU" sz="2400" dirty="0">
              <a:solidFill>
                <a:srgbClr val="A50021"/>
              </a:solidFill>
            </a:endParaRPr>
          </a:p>
        </p:txBody>
      </p:sp>
      <p:sp>
        <p:nvSpPr>
          <p:cNvPr id="5" name="Text Box 3"/>
          <p:cNvSpPr txBox="1">
            <a:spLocks noChangeArrowheads="1"/>
          </p:cNvSpPr>
          <p:nvPr/>
        </p:nvSpPr>
        <p:spPr bwMode="auto">
          <a:xfrm>
            <a:off x="285720" y="2500306"/>
            <a:ext cx="8501122" cy="4154984"/>
          </a:xfrm>
          <a:prstGeom prst="rect">
            <a:avLst/>
          </a:prstGeom>
          <a:noFill/>
          <a:ln w="9525">
            <a:noFill/>
            <a:miter lim="800000"/>
            <a:headEnd/>
            <a:tailEnd/>
          </a:ln>
        </p:spPr>
        <p:txBody>
          <a:bodyPr wrap="square">
            <a:spAutoFit/>
          </a:bodyPr>
          <a:lstStyle/>
          <a:p>
            <a:pPr>
              <a:spcBef>
                <a:spcPct val="50000"/>
              </a:spcBef>
            </a:pPr>
            <a:r>
              <a:rPr lang="ru-RU" sz="2400" dirty="0" smtClean="0"/>
              <a:t>- Военные действия враждующих армий;</a:t>
            </a:r>
          </a:p>
          <a:p>
            <a:pPr>
              <a:spcBef>
                <a:spcPct val="50000"/>
              </a:spcBef>
            </a:pPr>
            <a:r>
              <a:rPr lang="ru-RU" sz="2400" dirty="0" smtClean="0"/>
              <a:t>- Воинственная враждебность людей в мирной жизни, разделённых социальными и нравственными барьерами;</a:t>
            </a:r>
          </a:p>
          <a:p>
            <a:pPr>
              <a:spcBef>
                <a:spcPct val="50000"/>
              </a:spcBef>
            </a:pPr>
            <a:r>
              <a:rPr lang="ru-RU" sz="2400" dirty="0" smtClean="0"/>
              <a:t>- Зло, насилие, кровопролитие;</a:t>
            </a:r>
          </a:p>
          <a:p>
            <a:pPr>
              <a:spcBef>
                <a:spcPct val="50000"/>
              </a:spcBef>
            </a:pPr>
            <a:r>
              <a:rPr lang="ru-RU" sz="2400" dirty="0" smtClean="0"/>
              <a:t>- Разъединение людей, непонимание, эгоизм;</a:t>
            </a:r>
          </a:p>
          <a:p>
            <a:pPr>
              <a:spcBef>
                <a:spcPct val="50000"/>
              </a:spcBef>
            </a:pPr>
            <a:r>
              <a:rPr lang="ru-RU" sz="2400" dirty="0" smtClean="0"/>
              <a:t>- Конфликт человека с самим собой;</a:t>
            </a:r>
          </a:p>
          <a:p>
            <a:pPr>
              <a:spcBef>
                <a:spcPct val="50000"/>
              </a:spcBef>
            </a:pPr>
            <a:r>
              <a:rPr lang="ru-RU" sz="2400" dirty="0" smtClean="0"/>
              <a:t>- Всё, что разрушает гармонию;</a:t>
            </a:r>
          </a:p>
          <a:p>
            <a:pPr>
              <a:spcBef>
                <a:spcPct val="50000"/>
              </a:spcBef>
            </a:pPr>
            <a:r>
              <a:rPr lang="ru-RU" sz="2400" dirty="0" smtClean="0"/>
              <a:t>- Это смерть.</a:t>
            </a:r>
            <a:endParaRPr lang="ru-RU" sz="2400" dirty="0"/>
          </a:p>
        </p:txBody>
      </p:sp>
      <p:sp>
        <p:nvSpPr>
          <p:cNvPr id="6" name="Text Box 8"/>
          <p:cNvSpPr txBox="1">
            <a:spLocks noChangeArrowheads="1"/>
          </p:cNvSpPr>
          <p:nvPr/>
        </p:nvSpPr>
        <p:spPr bwMode="auto">
          <a:xfrm>
            <a:off x="3071802" y="1928802"/>
            <a:ext cx="3357586"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rPr>
              <a:t>ВОЙНА</a:t>
            </a:r>
            <a:endParaRPr lang="ru-RU" sz="2400" dirty="0">
              <a:solidFill>
                <a:srgbClr val="A50021"/>
              </a:solidFill>
            </a:endParaRPr>
          </a:p>
        </p:txBody>
      </p:sp>
      <p:sp>
        <p:nvSpPr>
          <p:cNvPr id="7" name="Стрелка вниз 6"/>
          <p:cNvSpPr/>
          <p:nvPr/>
        </p:nvSpPr>
        <p:spPr>
          <a:xfrm>
            <a:off x="4643438" y="1357298"/>
            <a:ext cx="214314" cy="50006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Персонажи романа</a:t>
            </a:r>
          </a:p>
        </p:txBody>
      </p:sp>
      <p:sp>
        <p:nvSpPr>
          <p:cNvPr id="7" name="Text Box 8"/>
          <p:cNvSpPr txBox="1">
            <a:spLocks noChangeArrowheads="1"/>
          </p:cNvSpPr>
          <p:nvPr/>
        </p:nvSpPr>
        <p:spPr bwMode="auto">
          <a:xfrm>
            <a:off x="214282" y="714356"/>
            <a:ext cx="5143536" cy="2308324"/>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В романе более 200 действующих лиц (среди вымышленных много реальных). В изображении главных персонажей используются приёмы антитезы и психологического анализа.</a:t>
            </a:r>
          </a:p>
        </p:txBody>
      </p:sp>
      <p:sp>
        <p:nvSpPr>
          <p:cNvPr id="8" name="Text Box 8"/>
          <p:cNvSpPr txBox="1">
            <a:spLocks noChangeArrowheads="1"/>
          </p:cNvSpPr>
          <p:nvPr/>
        </p:nvSpPr>
        <p:spPr bwMode="auto">
          <a:xfrm>
            <a:off x="3143240" y="4643446"/>
            <a:ext cx="5643602" cy="1938992"/>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Героев романа нельзя по традиции условно разделить на «положительных» и «отрицательных». Толстой убеждён, что нельзя называть человека плохим или хорошим. </a:t>
            </a:r>
          </a:p>
        </p:txBody>
      </p:sp>
      <p:pic>
        <p:nvPicPr>
          <p:cNvPr id="5122" name="Picture 2" descr="http://www.a4format.ru/index_pic.php?data=photos/42932612.jpg&amp;percenta=1.00"/>
          <p:cNvPicPr>
            <a:picLocks noChangeAspect="1" noChangeArrowheads="1"/>
          </p:cNvPicPr>
          <p:nvPr/>
        </p:nvPicPr>
        <p:blipFill>
          <a:blip r:embed="rId2" cstate="print"/>
          <a:srcRect/>
          <a:stretch>
            <a:fillRect/>
          </a:stretch>
        </p:blipFill>
        <p:spPr bwMode="auto">
          <a:xfrm>
            <a:off x="5572132" y="857232"/>
            <a:ext cx="3338498" cy="3526582"/>
          </a:xfrm>
          <a:prstGeom prst="rect">
            <a:avLst/>
          </a:prstGeom>
          <a:noFill/>
          <a:ln>
            <a:solidFill>
              <a:srgbClr val="A50021"/>
            </a:solidFill>
          </a:ln>
        </p:spPr>
      </p:pic>
      <p:pic>
        <p:nvPicPr>
          <p:cNvPr id="5124" name="Picture 4" descr="http://school.xvatit.com/images/7/75/T27vim3.jpeg"/>
          <p:cNvPicPr>
            <a:picLocks noChangeAspect="1" noChangeArrowheads="1"/>
          </p:cNvPicPr>
          <p:nvPr/>
        </p:nvPicPr>
        <p:blipFill>
          <a:blip r:embed="rId3" cstate="print"/>
          <a:srcRect/>
          <a:stretch>
            <a:fillRect/>
          </a:stretch>
        </p:blipFill>
        <p:spPr bwMode="auto">
          <a:xfrm>
            <a:off x="357158" y="3143248"/>
            <a:ext cx="2467646" cy="3471849"/>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Любимые герои Толстого</a:t>
            </a:r>
          </a:p>
        </p:txBody>
      </p:sp>
      <p:sp>
        <p:nvSpPr>
          <p:cNvPr id="7" name="Text Box 8"/>
          <p:cNvSpPr txBox="1">
            <a:spLocks noChangeArrowheads="1"/>
          </p:cNvSpPr>
          <p:nvPr/>
        </p:nvSpPr>
        <p:spPr bwMode="auto">
          <a:xfrm>
            <a:off x="214282" y="714356"/>
            <a:ext cx="5143536" cy="830997"/>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Андрей Болконский, Пьер Безухов, Наташа Ростова, княжна Марья.</a:t>
            </a:r>
          </a:p>
        </p:txBody>
      </p:sp>
      <p:sp>
        <p:nvSpPr>
          <p:cNvPr id="8" name="Text Box 8"/>
          <p:cNvSpPr txBox="1">
            <a:spLocks noChangeArrowheads="1"/>
          </p:cNvSpPr>
          <p:nvPr/>
        </p:nvSpPr>
        <p:spPr bwMode="auto">
          <a:xfrm>
            <a:off x="4500562" y="3071810"/>
            <a:ext cx="4429156" cy="2308324"/>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Эти герои меняются, и мы наблюдаем их эволюцию. Они способны к нравственному самоусовершенствованию, к духовным исканиям. Им свойствен самоанализ.</a:t>
            </a:r>
          </a:p>
        </p:txBody>
      </p:sp>
      <p:sp>
        <p:nvSpPr>
          <p:cNvPr id="5" name="Text Box 8"/>
          <p:cNvSpPr txBox="1">
            <a:spLocks noChangeArrowheads="1"/>
          </p:cNvSpPr>
          <p:nvPr/>
        </p:nvSpPr>
        <p:spPr bwMode="auto">
          <a:xfrm>
            <a:off x="214282" y="4143380"/>
            <a:ext cx="4500594" cy="1569660"/>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Любимые герои обычно не всегда красивы внешне, но щедро наделены внутренней красотой.</a:t>
            </a:r>
          </a:p>
        </p:txBody>
      </p:sp>
      <p:sp>
        <p:nvSpPr>
          <p:cNvPr id="6" name="Text Box 8"/>
          <p:cNvSpPr txBox="1">
            <a:spLocks noChangeArrowheads="1"/>
          </p:cNvSpPr>
          <p:nvPr/>
        </p:nvSpPr>
        <p:spPr bwMode="auto">
          <a:xfrm>
            <a:off x="3571868" y="5500702"/>
            <a:ext cx="5429288" cy="1200329"/>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Для них характерны </a:t>
            </a:r>
            <a:r>
              <a:rPr lang="ru-RU" sz="2400" dirty="0" err="1" smtClean="0"/>
              <a:t>неуспокоенность</a:t>
            </a:r>
            <a:r>
              <a:rPr lang="ru-RU" sz="2400" dirty="0" smtClean="0"/>
              <a:t> души, желание быть полезными, любить их и быть любимыми.</a:t>
            </a:r>
          </a:p>
        </p:txBody>
      </p:sp>
      <p:pic>
        <p:nvPicPr>
          <p:cNvPr id="1027" name="Picture 3" descr="C:\Мои документы\Писатели\Толстой\война и мир\8190997.jpg"/>
          <p:cNvPicPr>
            <a:picLocks noChangeAspect="1" noChangeArrowheads="1"/>
          </p:cNvPicPr>
          <p:nvPr/>
        </p:nvPicPr>
        <p:blipFill>
          <a:blip r:embed="rId2" cstate="print"/>
          <a:srcRect/>
          <a:stretch>
            <a:fillRect/>
          </a:stretch>
        </p:blipFill>
        <p:spPr bwMode="auto">
          <a:xfrm>
            <a:off x="714348" y="1714488"/>
            <a:ext cx="3271835" cy="2232748"/>
          </a:xfrm>
          <a:prstGeom prst="rect">
            <a:avLst/>
          </a:prstGeom>
          <a:noFill/>
          <a:ln>
            <a:solidFill>
              <a:srgbClr val="A50021"/>
            </a:solidFill>
          </a:ln>
        </p:spPr>
      </p:pic>
      <p:pic>
        <p:nvPicPr>
          <p:cNvPr id="1028" name="Picture 4" descr="C:\Мои документы\Писатели\Толстой\война и мир\_1_20141107_1858892225.jpg"/>
          <p:cNvPicPr>
            <a:picLocks noChangeAspect="1" noChangeArrowheads="1"/>
          </p:cNvPicPr>
          <p:nvPr/>
        </p:nvPicPr>
        <p:blipFill>
          <a:blip r:embed="rId3" cstate="print"/>
          <a:srcRect l="13839" r="12500" b="7432"/>
          <a:stretch>
            <a:fillRect/>
          </a:stretch>
        </p:blipFill>
        <p:spPr bwMode="auto">
          <a:xfrm>
            <a:off x="6429388" y="785794"/>
            <a:ext cx="2409086" cy="2000264"/>
          </a:xfrm>
          <a:prstGeom prst="rect">
            <a:avLst/>
          </a:prstGeom>
          <a:noFill/>
          <a:ln>
            <a:solidFill>
              <a:srgbClr val="A50021"/>
            </a:solidFill>
          </a:ln>
        </p:spPr>
      </p:pic>
      <p:pic>
        <p:nvPicPr>
          <p:cNvPr id="1029" name="Picture 5" descr="C:\Мои документы\Писатели\Толстой\война и мир\img77.png"/>
          <p:cNvPicPr>
            <a:picLocks noChangeAspect="1" noChangeArrowheads="1"/>
          </p:cNvPicPr>
          <p:nvPr/>
        </p:nvPicPr>
        <p:blipFill>
          <a:blip r:embed="rId4" cstate="print"/>
          <a:srcRect/>
          <a:stretch>
            <a:fillRect/>
          </a:stretch>
        </p:blipFill>
        <p:spPr bwMode="auto">
          <a:xfrm>
            <a:off x="4143372" y="1643050"/>
            <a:ext cx="1934574" cy="1357322"/>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Нелюбимые герои Толстого</a:t>
            </a:r>
          </a:p>
        </p:txBody>
      </p:sp>
      <p:sp>
        <p:nvSpPr>
          <p:cNvPr id="7" name="Text Box 8"/>
          <p:cNvSpPr txBox="1">
            <a:spLocks noChangeArrowheads="1"/>
          </p:cNvSpPr>
          <p:nvPr/>
        </p:nvSpPr>
        <p:spPr bwMode="auto">
          <a:xfrm>
            <a:off x="3000364" y="714356"/>
            <a:ext cx="5857916" cy="830997"/>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Анна Павловна </a:t>
            </a:r>
            <a:r>
              <a:rPr lang="ru-RU" sz="2400" dirty="0" err="1" smtClean="0">
                <a:solidFill>
                  <a:srgbClr val="A50021"/>
                </a:solidFill>
                <a:latin typeface="Monotype Corsiva" pitchFamily="66" charset="0"/>
              </a:rPr>
              <a:t>Шерер</a:t>
            </a:r>
            <a:r>
              <a:rPr lang="ru-RU" sz="2400" dirty="0" smtClean="0">
                <a:solidFill>
                  <a:srgbClr val="A50021"/>
                </a:solidFill>
                <a:latin typeface="Monotype Corsiva" pitchFamily="66" charset="0"/>
              </a:rPr>
              <a:t>, Анатоль Курагин, </a:t>
            </a:r>
            <a:r>
              <a:rPr lang="ru-RU" sz="2400" dirty="0" err="1" smtClean="0">
                <a:solidFill>
                  <a:srgbClr val="A50021"/>
                </a:solidFill>
                <a:latin typeface="Monotype Corsiva" pitchFamily="66" charset="0"/>
              </a:rPr>
              <a:t>Элен</a:t>
            </a:r>
            <a:r>
              <a:rPr lang="ru-RU" sz="2400" dirty="0" smtClean="0">
                <a:solidFill>
                  <a:srgbClr val="A50021"/>
                </a:solidFill>
                <a:latin typeface="Monotype Corsiva" pitchFamily="66" charset="0"/>
              </a:rPr>
              <a:t>, князь Василий, маленькая княгиня.</a:t>
            </a:r>
          </a:p>
        </p:txBody>
      </p:sp>
      <p:sp>
        <p:nvSpPr>
          <p:cNvPr id="8" name="Text Box 8"/>
          <p:cNvSpPr txBox="1">
            <a:spLocks noChangeArrowheads="1"/>
          </p:cNvSpPr>
          <p:nvPr/>
        </p:nvSpPr>
        <p:spPr bwMode="auto">
          <a:xfrm>
            <a:off x="2714612" y="1714488"/>
            <a:ext cx="5715040" cy="830997"/>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Они красивы внешне, но красивы мертвенной, застывшей красотой.</a:t>
            </a:r>
          </a:p>
        </p:txBody>
      </p:sp>
      <p:sp>
        <p:nvSpPr>
          <p:cNvPr id="5" name="Text Box 8"/>
          <p:cNvSpPr txBox="1">
            <a:spLocks noChangeArrowheads="1"/>
          </p:cNvSpPr>
          <p:nvPr/>
        </p:nvSpPr>
        <p:spPr bwMode="auto">
          <a:xfrm>
            <a:off x="4214810" y="4643446"/>
            <a:ext cx="4643470" cy="1938992"/>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Духовная нищета нелюбимых героев особенно ярко показана в событиях 1812г: они озабочены только собственной судьбой, а не судьбой страны.</a:t>
            </a:r>
          </a:p>
        </p:txBody>
      </p:sp>
      <p:pic>
        <p:nvPicPr>
          <p:cNvPr id="1026" name="Picture 2" descr="C:\Мои документы\Писатели\Толстой\война и мир\132138.jpg"/>
          <p:cNvPicPr>
            <a:picLocks noChangeAspect="1" noChangeArrowheads="1"/>
          </p:cNvPicPr>
          <p:nvPr/>
        </p:nvPicPr>
        <p:blipFill>
          <a:blip r:embed="rId2" cstate="print"/>
          <a:srcRect/>
          <a:stretch>
            <a:fillRect/>
          </a:stretch>
        </p:blipFill>
        <p:spPr bwMode="auto">
          <a:xfrm>
            <a:off x="4643438" y="2643182"/>
            <a:ext cx="4325331" cy="1909438"/>
          </a:xfrm>
          <a:prstGeom prst="rect">
            <a:avLst/>
          </a:prstGeom>
          <a:noFill/>
          <a:ln>
            <a:solidFill>
              <a:srgbClr val="A50021"/>
            </a:solidFill>
          </a:ln>
        </p:spPr>
      </p:pic>
      <p:pic>
        <p:nvPicPr>
          <p:cNvPr id="1027" name="Picture 3" descr="C:\Мои документы\Писатели\Толстой\война и мир\vasilij-lanovoj-63765436.jpg"/>
          <p:cNvPicPr>
            <a:picLocks noChangeAspect="1" noChangeArrowheads="1"/>
          </p:cNvPicPr>
          <p:nvPr/>
        </p:nvPicPr>
        <p:blipFill>
          <a:blip r:embed="rId3" cstate="print"/>
          <a:srcRect/>
          <a:stretch>
            <a:fillRect/>
          </a:stretch>
        </p:blipFill>
        <p:spPr bwMode="auto">
          <a:xfrm>
            <a:off x="683157" y="4357694"/>
            <a:ext cx="3317311" cy="2243134"/>
          </a:xfrm>
          <a:prstGeom prst="rect">
            <a:avLst/>
          </a:prstGeom>
          <a:noFill/>
          <a:ln>
            <a:solidFill>
              <a:srgbClr val="A50021"/>
            </a:solidFill>
          </a:ln>
        </p:spPr>
      </p:pic>
      <p:pic>
        <p:nvPicPr>
          <p:cNvPr id="1028" name="Picture 4" descr="C:\Мои документы\Писатели\Толстой\война и мир\91417732_111218.jpg"/>
          <p:cNvPicPr>
            <a:picLocks noChangeAspect="1" noChangeArrowheads="1"/>
          </p:cNvPicPr>
          <p:nvPr/>
        </p:nvPicPr>
        <p:blipFill>
          <a:blip r:embed="rId4" cstate="print"/>
          <a:srcRect/>
          <a:stretch>
            <a:fillRect/>
          </a:stretch>
        </p:blipFill>
        <p:spPr bwMode="auto">
          <a:xfrm>
            <a:off x="928662" y="2730540"/>
            <a:ext cx="3373430" cy="1498767"/>
          </a:xfrm>
          <a:prstGeom prst="rect">
            <a:avLst/>
          </a:prstGeom>
          <a:noFill/>
        </p:spPr>
      </p:pic>
      <p:pic>
        <p:nvPicPr>
          <p:cNvPr id="1029" name="Picture 5" descr="C:\Мои документы\Писатели\Толстой\война и мир\VOINA_MIR_r.png"/>
          <p:cNvPicPr>
            <a:picLocks noChangeAspect="1" noChangeArrowheads="1"/>
          </p:cNvPicPr>
          <p:nvPr/>
        </p:nvPicPr>
        <p:blipFill>
          <a:blip r:embed="rId5" cstate="print"/>
          <a:srcRect/>
          <a:stretch>
            <a:fillRect/>
          </a:stretch>
        </p:blipFill>
        <p:spPr bwMode="auto">
          <a:xfrm>
            <a:off x="142844" y="720479"/>
            <a:ext cx="2420942" cy="1763829"/>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Приёмы психологического анализа</a:t>
            </a:r>
          </a:p>
        </p:txBody>
      </p:sp>
      <p:sp>
        <p:nvSpPr>
          <p:cNvPr id="7" name="Text Box 8"/>
          <p:cNvSpPr txBox="1">
            <a:spLocks noChangeArrowheads="1"/>
          </p:cNvSpPr>
          <p:nvPr/>
        </p:nvSpPr>
        <p:spPr bwMode="auto">
          <a:xfrm>
            <a:off x="357158" y="714356"/>
            <a:ext cx="4929222"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В повторяющихся деталях</a:t>
            </a:r>
          </a:p>
        </p:txBody>
      </p:sp>
      <p:sp>
        <p:nvSpPr>
          <p:cNvPr id="8" name="Text Box 8"/>
          <p:cNvSpPr txBox="1">
            <a:spLocks noChangeArrowheads="1"/>
          </p:cNvSpPr>
          <p:nvPr/>
        </p:nvSpPr>
        <p:spPr bwMode="auto">
          <a:xfrm>
            <a:off x="3000364" y="1285860"/>
            <a:ext cx="5643602" cy="830997"/>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Застывшая красота нелюбимых героев и некрасивые внешне любимые герои.</a:t>
            </a:r>
          </a:p>
        </p:txBody>
      </p:sp>
      <p:cxnSp>
        <p:nvCxnSpPr>
          <p:cNvPr id="9" name="Прямая соединительная линия 8"/>
          <p:cNvCxnSpPr/>
          <p:nvPr/>
        </p:nvCxnSpPr>
        <p:spPr>
          <a:xfrm flipV="1">
            <a:off x="214282" y="2143116"/>
            <a:ext cx="8715436" cy="4572032"/>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pic>
        <p:nvPicPr>
          <p:cNvPr id="2050" name="Picture 2" descr="C:\Мои документы\Писатели\Толстой\война и мир\83309631.jpg"/>
          <p:cNvPicPr>
            <a:picLocks noChangeAspect="1" noChangeArrowheads="1"/>
          </p:cNvPicPr>
          <p:nvPr/>
        </p:nvPicPr>
        <p:blipFill>
          <a:blip r:embed="rId2" cstate="print"/>
          <a:srcRect/>
          <a:stretch>
            <a:fillRect/>
          </a:stretch>
        </p:blipFill>
        <p:spPr bwMode="auto">
          <a:xfrm>
            <a:off x="357158" y="2285992"/>
            <a:ext cx="4143380" cy="1841502"/>
          </a:xfrm>
          <a:prstGeom prst="rect">
            <a:avLst/>
          </a:prstGeom>
          <a:noFill/>
          <a:ln>
            <a:solidFill>
              <a:srgbClr val="A50021"/>
            </a:solidFill>
          </a:ln>
        </p:spPr>
      </p:pic>
      <p:pic>
        <p:nvPicPr>
          <p:cNvPr id="2051" name="Picture 3" descr="C:\Мои документы\Писатели\Толстой\война и мир\984967916.jpg"/>
          <p:cNvPicPr>
            <a:picLocks noChangeAspect="1" noChangeArrowheads="1"/>
          </p:cNvPicPr>
          <p:nvPr/>
        </p:nvPicPr>
        <p:blipFill>
          <a:blip r:embed="rId3" cstate="print"/>
          <a:srcRect/>
          <a:stretch>
            <a:fillRect/>
          </a:stretch>
        </p:blipFill>
        <p:spPr bwMode="auto">
          <a:xfrm>
            <a:off x="5214942" y="4194740"/>
            <a:ext cx="3672849" cy="2496577"/>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Приёмы психологического анализа</a:t>
            </a:r>
          </a:p>
        </p:txBody>
      </p:sp>
      <p:sp>
        <p:nvSpPr>
          <p:cNvPr id="7" name="Text Box 8"/>
          <p:cNvSpPr txBox="1">
            <a:spLocks noChangeArrowheads="1"/>
          </p:cNvSpPr>
          <p:nvPr/>
        </p:nvSpPr>
        <p:spPr bwMode="auto">
          <a:xfrm>
            <a:off x="357158" y="714356"/>
            <a:ext cx="4929222"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В способности к самосовершенствованию</a:t>
            </a:r>
          </a:p>
        </p:txBody>
      </p:sp>
      <p:sp>
        <p:nvSpPr>
          <p:cNvPr id="8" name="Text Box 8"/>
          <p:cNvSpPr txBox="1">
            <a:spLocks noChangeArrowheads="1"/>
          </p:cNvSpPr>
          <p:nvPr/>
        </p:nvSpPr>
        <p:spPr bwMode="auto">
          <a:xfrm>
            <a:off x="3643306" y="1285860"/>
            <a:ext cx="5286412" cy="2677656"/>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Процесс поиска истинного, непреходящего в жизни ярко показан на примере Пьера и Андрея. Они постепенно выходят из-под влияния системы ложных ценностей: Пьер разочаровывается в масонстве, Андрей – в государственной службе. </a:t>
            </a:r>
          </a:p>
        </p:txBody>
      </p:sp>
      <p:sp>
        <p:nvSpPr>
          <p:cNvPr id="5" name="Text Box 8"/>
          <p:cNvSpPr txBox="1">
            <a:spLocks noChangeArrowheads="1"/>
          </p:cNvSpPr>
          <p:nvPr/>
        </p:nvSpPr>
        <p:spPr bwMode="auto">
          <a:xfrm>
            <a:off x="214282" y="4000504"/>
            <a:ext cx="6286544" cy="2677656"/>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Физическая боль после ранения и душевная боль при виде страдающих людей приводят Андрея к пониманию истины необходимости любви к ближнему. Встреча Пьера с Платоном Каратаевым делает его ближе к народу, в общении с ним он набирается мудрости и обретает спокойствие.</a:t>
            </a:r>
          </a:p>
        </p:txBody>
      </p:sp>
      <p:pic>
        <p:nvPicPr>
          <p:cNvPr id="3074" name="Picture 2" descr="C:\Мои документы\Писатели\Толстой\война и мир\748.jpg"/>
          <p:cNvPicPr>
            <a:picLocks noChangeAspect="1" noChangeArrowheads="1"/>
          </p:cNvPicPr>
          <p:nvPr/>
        </p:nvPicPr>
        <p:blipFill>
          <a:blip r:embed="rId2" cstate="print"/>
          <a:srcRect/>
          <a:stretch>
            <a:fillRect/>
          </a:stretch>
        </p:blipFill>
        <p:spPr bwMode="auto">
          <a:xfrm>
            <a:off x="428596" y="1500174"/>
            <a:ext cx="3000376" cy="2255283"/>
          </a:xfrm>
          <a:prstGeom prst="rect">
            <a:avLst/>
          </a:prstGeom>
          <a:noFill/>
          <a:ln>
            <a:solidFill>
              <a:srgbClr val="A50021"/>
            </a:solidFill>
          </a:ln>
        </p:spPr>
      </p:pic>
      <p:pic>
        <p:nvPicPr>
          <p:cNvPr id="3075" name="Picture 3" descr="C:\Мои документы\Писатели\Толстой\война и мир\5251886jpeg.jpeg"/>
          <p:cNvPicPr>
            <a:picLocks noChangeAspect="1" noChangeArrowheads="1"/>
          </p:cNvPicPr>
          <p:nvPr/>
        </p:nvPicPr>
        <p:blipFill>
          <a:blip r:embed="rId3" cstate="print"/>
          <a:srcRect/>
          <a:stretch>
            <a:fillRect/>
          </a:stretch>
        </p:blipFill>
        <p:spPr bwMode="auto">
          <a:xfrm>
            <a:off x="6643702" y="4572008"/>
            <a:ext cx="2350472" cy="1547805"/>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Приёмы психологического анализа</a:t>
            </a:r>
          </a:p>
        </p:txBody>
      </p:sp>
      <p:sp>
        <p:nvSpPr>
          <p:cNvPr id="7" name="Text Box 8"/>
          <p:cNvSpPr txBox="1">
            <a:spLocks noChangeArrowheads="1"/>
          </p:cNvSpPr>
          <p:nvPr/>
        </p:nvSpPr>
        <p:spPr bwMode="auto">
          <a:xfrm>
            <a:off x="357158" y="714356"/>
            <a:ext cx="4929222"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В «диалектике души»</a:t>
            </a:r>
          </a:p>
        </p:txBody>
      </p:sp>
      <p:sp>
        <p:nvSpPr>
          <p:cNvPr id="8" name="Text Box 8"/>
          <p:cNvSpPr txBox="1">
            <a:spLocks noChangeArrowheads="1"/>
          </p:cNvSpPr>
          <p:nvPr/>
        </p:nvSpPr>
        <p:spPr bwMode="auto">
          <a:xfrm>
            <a:off x="4143372" y="1285860"/>
            <a:ext cx="4786346" cy="1569660"/>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Толстой первым в русской литературе изобразил мгновения изменения душевных состояний человека.</a:t>
            </a:r>
          </a:p>
        </p:txBody>
      </p:sp>
      <p:sp>
        <p:nvSpPr>
          <p:cNvPr id="5" name="Text Box 8"/>
          <p:cNvSpPr txBox="1">
            <a:spLocks noChangeArrowheads="1"/>
          </p:cNvSpPr>
          <p:nvPr/>
        </p:nvSpPr>
        <p:spPr bwMode="auto">
          <a:xfrm>
            <a:off x="214282" y="4000504"/>
            <a:ext cx="6072230" cy="2677656"/>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Николай Ростов проигрывает огромную сумму денег Долохову, возвращается домой в полном душевном смятении, но, услышав пение Наташи, понимает, что в жизни важно, а что – преходяще. Для Андрея такими моментами стали небо Аустерлица и болезнь маленького сына.</a:t>
            </a:r>
          </a:p>
        </p:txBody>
      </p:sp>
      <p:pic>
        <p:nvPicPr>
          <p:cNvPr id="4098" name="Picture 2" descr="C:\Мои документы\Писатели\Толстой\война и мир\th.jpg"/>
          <p:cNvPicPr>
            <a:picLocks noChangeAspect="1" noChangeArrowheads="1"/>
          </p:cNvPicPr>
          <p:nvPr/>
        </p:nvPicPr>
        <p:blipFill>
          <a:blip r:embed="rId2" cstate="print"/>
          <a:srcRect/>
          <a:stretch>
            <a:fillRect/>
          </a:stretch>
        </p:blipFill>
        <p:spPr bwMode="auto">
          <a:xfrm>
            <a:off x="6429388" y="3286124"/>
            <a:ext cx="2571812" cy="2246050"/>
          </a:xfrm>
          <a:prstGeom prst="rect">
            <a:avLst/>
          </a:prstGeom>
          <a:noFill/>
          <a:ln>
            <a:solidFill>
              <a:srgbClr val="A50021"/>
            </a:solidFill>
          </a:ln>
        </p:spPr>
      </p:pic>
      <p:pic>
        <p:nvPicPr>
          <p:cNvPr id="4099" name="Picture 3" descr="C:\Мои документы\Писатели\Толстой\война и мир\1358281453-clip-63kb.jpg"/>
          <p:cNvPicPr>
            <a:picLocks noChangeAspect="1" noChangeArrowheads="1"/>
          </p:cNvPicPr>
          <p:nvPr/>
        </p:nvPicPr>
        <p:blipFill>
          <a:blip r:embed="rId3" cstate="print"/>
          <a:srcRect/>
          <a:stretch>
            <a:fillRect/>
          </a:stretch>
        </p:blipFill>
        <p:spPr bwMode="auto">
          <a:xfrm>
            <a:off x="285720" y="1571613"/>
            <a:ext cx="3665013" cy="2286016"/>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Приёмы психологического анализа</a:t>
            </a:r>
          </a:p>
        </p:txBody>
      </p:sp>
      <p:sp>
        <p:nvSpPr>
          <p:cNvPr id="7" name="Text Box 8"/>
          <p:cNvSpPr txBox="1">
            <a:spLocks noChangeArrowheads="1"/>
          </p:cNvSpPr>
          <p:nvPr/>
        </p:nvSpPr>
        <p:spPr bwMode="auto">
          <a:xfrm>
            <a:off x="357158" y="714356"/>
            <a:ext cx="4929222"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В отношении к семье, любви, природе</a:t>
            </a:r>
          </a:p>
        </p:txBody>
      </p:sp>
      <p:sp>
        <p:nvSpPr>
          <p:cNvPr id="8" name="Text Box 8"/>
          <p:cNvSpPr txBox="1">
            <a:spLocks noChangeArrowheads="1"/>
          </p:cNvSpPr>
          <p:nvPr/>
        </p:nvSpPr>
        <p:spPr bwMode="auto">
          <a:xfrm>
            <a:off x="142844" y="1428736"/>
            <a:ext cx="4214842" cy="3046988"/>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Нелюбимые герои Толстого не умеют любить, а семья для них – лишь животное родство. Брак для них – только выгодная сделка. У любимых героев отношения в семье построены на любви и самоотдаче.</a:t>
            </a:r>
          </a:p>
        </p:txBody>
      </p:sp>
      <p:sp>
        <p:nvSpPr>
          <p:cNvPr id="5" name="Text Box 8"/>
          <p:cNvSpPr txBox="1">
            <a:spLocks noChangeArrowheads="1"/>
          </p:cNvSpPr>
          <p:nvPr/>
        </p:nvSpPr>
        <p:spPr bwMode="auto">
          <a:xfrm>
            <a:off x="142844" y="4929198"/>
            <a:ext cx="4286280" cy="1200329"/>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Нелюбимые герои оторваны от природы – у любимых с нею тесная связь.</a:t>
            </a:r>
          </a:p>
        </p:txBody>
      </p:sp>
      <p:pic>
        <p:nvPicPr>
          <p:cNvPr id="5122" name="Picture 2" descr="C:\Мои документы\Писатели\Толстой\война и мир\img82.jpg"/>
          <p:cNvPicPr>
            <a:picLocks noChangeAspect="1" noChangeArrowheads="1"/>
          </p:cNvPicPr>
          <p:nvPr/>
        </p:nvPicPr>
        <p:blipFill>
          <a:blip r:embed="rId2" cstate="print"/>
          <a:srcRect/>
          <a:stretch>
            <a:fillRect/>
          </a:stretch>
        </p:blipFill>
        <p:spPr bwMode="auto">
          <a:xfrm>
            <a:off x="4572000" y="1347343"/>
            <a:ext cx="4357718" cy="5096314"/>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Приёмы психологического анализа</a:t>
            </a:r>
          </a:p>
        </p:txBody>
      </p:sp>
      <p:sp>
        <p:nvSpPr>
          <p:cNvPr id="7" name="Text Box 8"/>
          <p:cNvSpPr txBox="1">
            <a:spLocks noChangeArrowheads="1"/>
          </p:cNvSpPr>
          <p:nvPr/>
        </p:nvSpPr>
        <p:spPr bwMode="auto">
          <a:xfrm>
            <a:off x="357158" y="714356"/>
            <a:ext cx="4929222"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В изображении снов</a:t>
            </a:r>
          </a:p>
        </p:txBody>
      </p:sp>
      <p:sp>
        <p:nvSpPr>
          <p:cNvPr id="8" name="Text Box 8"/>
          <p:cNvSpPr txBox="1">
            <a:spLocks noChangeArrowheads="1"/>
          </p:cNvSpPr>
          <p:nvPr/>
        </p:nvSpPr>
        <p:spPr bwMode="auto">
          <a:xfrm>
            <a:off x="4143372" y="1285860"/>
            <a:ext cx="4786346" cy="3046988"/>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Пьер видит в снах свои слабости, в них к нему приходят решения проблем. Сон князя Андрея раскрывает его неразрешимые противоречия. Сон Пети Ростова – светлый и гармоничный. Сон Николая Болконского – рациональный и проблематичный.</a:t>
            </a:r>
          </a:p>
        </p:txBody>
      </p:sp>
      <p:pic>
        <p:nvPicPr>
          <p:cNvPr id="2050" name="Picture 2" descr="C:\Мои документы\Писатели\Толстой\война и мир\5251886jpeg.jpeg"/>
          <p:cNvPicPr>
            <a:picLocks noChangeAspect="1" noChangeArrowheads="1"/>
          </p:cNvPicPr>
          <p:nvPr/>
        </p:nvPicPr>
        <p:blipFill>
          <a:blip r:embed="rId2" cstate="print"/>
          <a:srcRect/>
          <a:stretch>
            <a:fillRect/>
          </a:stretch>
        </p:blipFill>
        <p:spPr bwMode="auto">
          <a:xfrm>
            <a:off x="357158" y="1357298"/>
            <a:ext cx="3371845" cy="2220387"/>
          </a:xfrm>
          <a:prstGeom prst="rect">
            <a:avLst/>
          </a:prstGeom>
          <a:noFill/>
          <a:ln>
            <a:solidFill>
              <a:srgbClr val="A50021"/>
            </a:solidFill>
          </a:ln>
        </p:spPr>
      </p:pic>
      <p:pic>
        <p:nvPicPr>
          <p:cNvPr id="2051" name="Picture 3" descr="C:\Мои документы\Писатели\Толстой\война и мир\447_html_647dc538.jpg"/>
          <p:cNvPicPr>
            <a:picLocks noChangeAspect="1" noChangeArrowheads="1"/>
          </p:cNvPicPr>
          <p:nvPr/>
        </p:nvPicPr>
        <p:blipFill>
          <a:blip r:embed="rId3" cstate="print"/>
          <a:srcRect l="2417" t="4317" r="912" b="2877"/>
          <a:stretch>
            <a:fillRect/>
          </a:stretch>
        </p:blipFill>
        <p:spPr bwMode="auto">
          <a:xfrm>
            <a:off x="857224" y="3643314"/>
            <a:ext cx="2857520" cy="3071834"/>
          </a:xfrm>
          <a:prstGeom prst="rect">
            <a:avLst/>
          </a:prstGeom>
          <a:noFill/>
          <a:ln>
            <a:solidFill>
              <a:srgbClr val="A50021"/>
            </a:solidFill>
          </a:ln>
        </p:spPr>
      </p:pic>
      <p:pic>
        <p:nvPicPr>
          <p:cNvPr id="2052" name="Picture 4" descr="C:\Мои документы\Писатели\Толстой\война и мир\ulal467.jpg"/>
          <p:cNvPicPr>
            <a:picLocks noChangeAspect="1" noChangeArrowheads="1"/>
          </p:cNvPicPr>
          <p:nvPr/>
        </p:nvPicPr>
        <p:blipFill>
          <a:blip r:embed="rId4" cstate="print"/>
          <a:srcRect/>
          <a:stretch>
            <a:fillRect/>
          </a:stretch>
        </p:blipFill>
        <p:spPr bwMode="auto">
          <a:xfrm>
            <a:off x="3929058" y="4429132"/>
            <a:ext cx="4929198" cy="2190755"/>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2225" y="1201738"/>
            <a:ext cx="8870950" cy="3785652"/>
          </a:xfrm>
          <a:prstGeom prst="rect">
            <a:avLst/>
          </a:prstGeom>
          <a:noFill/>
          <a:ln w="9525">
            <a:noFill/>
            <a:miter lim="800000"/>
            <a:headEnd/>
            <a:tailEnd/>
          </a:ln>
        </p:spPr>
        <p:txBody>
          <a:bodyPr anchor="ctr">
            <a:spAutoFit/>
          </a:bodyPr>
          <a:lstStyle/>
          <a:p>
            <a:pPr indent="457200" algn="ctr"/>
            <a:r>
              <a:rPr lang="ru-RU" sz="4000" b="1" dirty="0" smtClean="0">
                <a:solidFill>
                  <a:srgbClr val="A50021"/>
                </a:solidFill>
                <a:latin typeface="Monotype Corsiva" pitchFamily="66" charset="0"/>
              </a:rPr>
              <a:t>Лев Николаевич Толстой.</a:t>
            </a:r>
            <a:endParaRPr lang="ru-RU" sz="4000" b="1" dirty="0">
              <a:solidFill>
                <a:srgbClr val="A50021"/>
              </a:solidFill>
              <a:latin typeface="Monotype Corsiva" pitchFamily="66" charset="0"/>
            </a:endParaRPr>
          </a:p>
          <a:p>
            <a:pPr indent="457200" algn="ctr"/>
            <a:r>
              <a:rPr lang="ru-RU" sz="4000" b="1" dirty="0" smtClean="0">
                <a:solidFill>
                  <a:srgbClr val="A50021"/>
                </a:solidFill>
                <a:latin typeface="Monotype Corsiva" pitchFamily="66" charset="0"/>
              </a:rPr>
              <a:t>Роман «Война и мир».</a:t>
            </a:r>
            <a:endParaRPr lang="ru-RU" sz="4000" b="1" dirty="0">
              <a:solidFill>
                <a:srgbClr val="A50021"/>
              </a:solidFill>
              <a:latin typeface="Monotype Corsiva" pitchFamily="66" charset="0"/>
            </a:endParaRPr>
          </a:p>
          <a:p>
            <a:pPr indent="457200" algn="ctr"/>
            <a:endParaRPr lang="ru-RU" sz="4000" b="1" dirty="0">
              <a:solidFill>
                <a:srgbClr val="A50021"/>
              </a:solidFill>
              <a:latin typeface="Monotype Corsiva" pitchFamily="66" charset="0"/>
            </a:endParaRPr>
          </a:p>
          <a:p>
            <a:pPr indent="457200" algn="ctr"/>
            <a:endParaRPr lang="ru-RU" sz="4000" b="1" dirty="0">
              <a:solidFill>
                <a:srgbClr val="A50021"/>
              </a:solidFill>
              <a:latin typeface="Monotype Corsiva" pitchFamily="66" charset="0"/>
            </a:endParaRPr>
          </a:p>
          <a:p>
            <a:pPr indent="457200" algn="ctr"/>
            <a:r>
              <a:rPr lang="ru-RU" sz="4000" b="1" dirty="0">
                <a:solidFill>
                  <a:srgbClr val="A50021"/>
                </a:solidFill>
                <a:latin typeface="Monotype Corsiva" pitchFamily="66" charset="0"/>
              </a:rPr>
              <a:t>(10 класс</a:t>
            </a:r>
            <a:r>
              <a:rPr lang="ru-RU" sz="4000" b="1" dirty="0" smtClean="0">
                <a:solidFill>
                  <a:srgbClr val="A50021"/>
                </a:solidFill>
                <a:latin typeface="Monotype Corsiva" pitchFamily="66" charset="0"/>
              </a:rPr>
              <a:t>)</a:t>
            </a:r>
          </a:p>
          <a:p>
            <a:pPr indent="457200" algn="ctr"/>
            <a:endParaRPr lang="ru-RU" sz="4000" b="1" dirty="0" smtClean="0">
              <a:solidFill>
                <a:srgbClr val="A50021"/>
              </a:solidFill>
              <a:latin typeface="Monotype Corsiva"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Высший свет – это …</a:t>
            </a:r>
          </a:p>
        </p:txBody>
      </p:sp>
      <p:sp>
        <p:nvSpPr>
          <p:cNvPr id="7" name="Text Box 8"/>
          <p:cNvSpPr txBox="1">
            <a:spLocks noChangeArrowheads="1"/>
          </p:cNvSpPr>
          <p:nvPr/>
        </p:nvSpPr>
        <p:spPr bwMode="auto">
          <a:xfrm>
            <a:off x="3143240" y="714356"/>
            <a:ext cx="5643602"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err="1" smtClean="0">
                <a:solidFill>
                  <a:srgbClr val="A50021"/>
                </a:solidFill>
                <a:latin typeface="Monotype Corsiva" pitchFamily="66" charset="0"/>
              </a:rPr>
              <a:t>Бездуховность</a:t>
            </a:r>
            <a:r>
              <a:rPr lang="ru-RU" sz="2400" dirty="0" smtClean="0">
                <a:solidFill>
                  <a:srgbClr val="A50021"/>
                </a:solidFill>
                <a:latin typeface="Monotype Corsiva" pitchFamily="66" charset="0"/>
              </a:rPr>
              <a:t>, неестественность, лицемерие</a:t>
            </a:r>
          </a:p>
        </p:txBody>
      </p:sp>
      <p:sp>
        <p:nvSpPr>
          <p:cNvPr id="8" name="Text Box 8"/>
          <p:cNvSpPr txBox="1">
            <a:spLocks noChangeArrowheads="1"/>
          </p:cNvSpPr>
          <p:nvPr/>
        </p:nvSpPr>
        <p:spPr bwMode="auto">
          <a:xfrm>
            <a:off x="214282" y="1357298"/>
            <a:ext cx="4786346" cy="452431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По Толстому, ценность человека определяется тремя понятиями: простота, доброта и правда. В петербургских салонах высшего света всё неестественно. В поведении и взаимоотношениях людей нет ни простоты, ни добра, ни правды – кругом маски, а под ними духовное убожество и безнравственность. Вот почему естественность и открытость Пьера так напугали </a:t>
            </a:r>
            <a:r>
              <a:rPr lang="ru-RU" sz="2400" dirty="0" err="1" smtClean="0"/>
              <a:t>Шерер</a:t>
            </a:r>
            <a:r>
              <a:rPr lang="ru-RU" sz="2400" dirty="0" smtClean="0"/>
              <a:t>.</a:t>
            </a:r>
          </a:p>
        </p:txBody>
      </p:sp>
      <p:pic>
        <p:nvPicPr>
          <p:cNvPr id="1026" name="Picture 2" descr="C:\Мои документы\Писатели\Толстой\война и мир\warandpeace17.jpg"/>
          <p:cNvPicPr>
            <a:picLocks noChangeAspect="1" noChangeArrowheads="1"/>
          </p:cNvPicPr>
          <p:nvPr/>
        </p:nvPicPr>
        <p:blipFill>
          <a:blip r:embed="rId2" cstate="print"/>
          <a:srcRect/>
          <a:stretch>
            <a:fillRect/>
          </a:stretch>
        </p:blipFill>
        <p:spPr bwMode="auto">
          <a:xfrm>
            <a:off x="5143504" y="1357298"/>
            <a:ext cx="2381267" cy="1785950"/>
          </a:xfrm>
          <a:prstGeom prst="rect">
            <a:avLst/>
          </a:prstGeom>
          <a:noFill/>
          <a:ln>
            <a:solidFill>
              <a:srgbClr val="A50021"/>
            </a:solidFill>
          </a:ln>
        </p:spPr>
      </p:pic>
      <p:pic>
        <p:nvPicPr>
          <p:cNvPr id="1027" name="Picture 3" descr="C:\Мои документы\Писатели\Толстой\война и мир\img16.jpg"/>
          <p:cNvPicPr>
            <a:picLocks noChangeAspect="1" noChangeArrowheads="1"/>
          </p:cNvPicPr>
          <p:nvPr/>
        </p:nvPicPr>
        <p:blipFill>
          <a:blip r:embed="rId3" cstate="print"/>
          <a:srcRect r="36875"/>
          <a:stretch>
            <a:fillRect/>
          </a:stretch>
        </p:blipFill>
        <p:spPr bwMode="auto">
          <a:xfrm>
            <a:off x="5715008" y="3214686"/>
            <a:ext cx="3143272" cy="3442034"/>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Высший свет – это …</a:t>
            </a:r>
          </a:p>
        </p:txBody>
      </p:sp>
      <p:sp>
        <p:nvSpPr>
          <p:cNvPr id="7" name="Text Box 8"/>
          <p:cNvSpPr txBox="1">
            <a:spLocks noChangeArrowheads="1"/>
          </p:cNvSpPr>
          <p:nvPr/>
        </p:nvSpPr>
        <p:spPr bwMode="auto">
          <a:xfrm>
            <a:off x="3143240" y="714356"/>
            <a:ext cx="5643602"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Вражда и борьба «за блага бренные»</a:t>
            </a:r>
          </a:p>
        </p:txBody>
      </p:sp>
      <p:sp>
        <p:nvSpPr>
          <p:cNvPr id="8" name="Text Box 8"/>
          <p:cNvSpPr txBox="1">
            <a:spLocks noChangeArrowheads="1"/>
          </p:cNvSpPr>
          <p:nvPr/>
        </p:nvSpPr>
        <p:spPr bwMode="auto">
          <a:xfrm>
            <a:off x="214282" y="1357298"/>
            <a:ext cx="6072230" cy="1200329"/>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Мы видим Друбецкого и князя Василия, вцепившихся в портфель с завещанием у постели умирающего графа Безухова.</a:t>
            </a:r>
          </a:p>
        </p:txBody>
      </p:sp>
      <p:sp>
        <p:nvSpPr>
          <p:cNvPr id="9" name="Text Box 8"/>
          <p:cNvSpPr txBox="1">
            <a:spLocks noChangeArrowheads="1"/>
          </p:cNvSpPr>
          <p:nvPr/>
        </p:nvSpPr>
        <p:spPr bwMode="auto">
          <a:xfrm>
            <a:off x="571472" y="2786058"/>
            <a:ext cx="6500858" cy="1569660"/>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Охота на Пьера, ставшего богачом, и его женитьба на </a:t>
            </a:r>
            <a:r>
              <a:rPr lang="ru-RU" sz="2400" dirty="0" err="1" smtClean="0"/>
              <a:t>Элен</a:t>
            </a:r>
            <a:r>
              <a:rPr lang="ru-RU" sz="2400" dirty="0" smtClean="0"/>
              <a:t> (не дождавшись объяснения Пьера с </a:t>
            </a:r>
            <a:r>
              <a:rPr lang="ru-RU" sz="2400" dirty="0" err="1" smtClean="0"/>
              <a:t>Элен</a:t>
            </a:r>
            <a:r>
              <a:rPr lang="ru-RU" sz="2400" dirty="0" smtClean="0"/>
              <a:t>, князь Василий врывается в комнату с иконой в руках и благословляет их).</a:t>
            </a:r>
          </a:p>
        </p:txBody>
      </p:sp>
      <p:sp>
        <p:nvSpPr>
          <p:cNvPr id="10" name="Text Box 8"/>
          <p:cNvSpPr txBox="1">
            <a:spLocks noChangeArrowheads="1"/>
          </p:cNvSpPr>
          <p:nvPr/>
        </p:nvSpPr>
        <p:spPr bwMode="auto">
          <a:xfrm>
            <a:off x="1285852" y="4500570"/>
            <a:ext cx="6357982" cy="830997"/>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Осада Марьи Болконской, богатой невесты для Анатоля Курагина.</a:t>
            </a:r>
          </a:p>
        </p:txBody>
      </p:sp>
      <p:sp>
        <p:nvSpPr>
          <p:cNvPr id="11" name="Text Box 8"/>
          <p:cNvSpPr txBox="1">
            <a:spLocks noChangeArrowheads="1"/>
          </p:cNvSpPr>
          <p:nvPr/>
        </p:nvSpPr>
        <p:spPr bwMode="auto">
          <a:xfrm>
            <a:off x="285720" y="5500702"/>
            <a:ext cx="8643998" cy="1200329"/>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Объяснение в любви Бориса Друбецкого с </a:t>
            </a:r>
            <a:r>
              <a:rPr lang="ru-RU" sz="2400" dirty="0" err="1" smtClean="0"/>
              <a:t>Жюли</a:t>
            </a:r>
            <a:r>
              <a:rPr lang="ru-RU" sz="2400" dirty="0" smtClean="0"/>
              <a:t> Курагиной. (</a:t>
            </a:r>
            <a:r>
              <a:rPr lang="ru-RU" sz="2400" dirty="0" err="1" smtClean="0"/>
              <a:t>Жюли</a:t>
            </a:r>
            <a:r>
              <a:rPr lang="ru-RU" sz="2400" dirty="0" smtClean="0"/>
              <a:t> знает, что этот нищий красавец  не любит её, но требует за своё богатство объяснения в любви по всей форме).</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Высший свет – это …</a:t>
            </a:r>
          </a:p>
        </p:txBody>
      </p:sp>
      <p:sp>
        <p:nvSpPr>
          <p:cNvPr id="7" name="Text Box 8"/>
          <p:cNvSpPr txBox="1">
            <a:spLocks noChangeArrowheads="1"/>
          </p:cNvSpPr>
          <p:nvPr/>
        </p:nvSpPr>
        <p:spPr bwMode="auto">
          <a:xfrm>
            <a:off x="5143504" y="714356"/>
            <a:ext cx="3643338"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Ложный патриотизм</a:t>
            </a:r>
          </a:p>
        </p:txBody>
      </p:sp>
      <p:sp>
        <p:nvSpPr>
          <p:cNvPr id="8" name="Text Box 8"/>
          <p:cNvSpPr txBox="1">
            <a:spLocks noChangeArrowheads="1"/>
          </p:cNvSpPr>
          <p:nvPr/>
        </p:nvSpPr>
        <p:spPr bwMode="auto">
          <a:xfrm>
            <a:off x="214282" y="1357298"/>
            <a:ext cx="6072230" cy="830997"/>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Весь патриотизм проявляется в отказе от французской кухни и французского театра.</a:t>
            </a:r>
          </a:p>
        </p:txBody>
      </p:sp>
      <p:sp>
        <p:nvSpPr>
          <p:cNvPr id="9" name="Text Box 8"/>
          <p:cNvSpPr txBox="1">
            <a:spLocks noChangeArrowheads="1"/>
          </p:cNvSpPr>
          <p:nvPr/>
        </p:nvSpPr>
        <p:spPr bwMode="auto">
          <a:xfrm>
            <a:off x="214282" y="2357430"/>
            <a:ext cx="6429420" cy="1569660"/>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Сначала двуличный князь Василий восхищался Кутузовым, а когда пришло известие о сдаче Москвы, сказал, что нельзя было и ожидать другого «от слепого развратного старика».</a:t>
            </a:r>
          </a:p>
        </p:txBody>
      </p:sp>
      <p:sp>
        <p:nvSpPr>
          <p:cNvPr id="10" name="Text Box 8"/>
          <p:cNvSpPr txBox="1">
            <a:spLocks noChangeArrowheads="1"/>
          </p:cNvSpPr>
          <p:nvPr/>
        </p:nvSpPr>
        <p:spPr bwMode="auto">
          <a:xfrm>
            <a:off x="1357290" y="4071942"/>
            <a:ext cx="7072362" cy="1569660"/>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Показана боязнь личной ответственности за принятие решений в военной среде. Накануне Бородинского сражения офицеры обеспокоены только своими будущими наградами.</a:t>
            </a:r>
          </a:p>
        </p:txBody>
      </p:sp>
      <p:sp>
        <p:nvSpPr>
          <p:cNvPr id="11" name="Text Box 8"/>
          <p:cNvSpPr txBox="1">
            <a:spLocks noChangeArrowheads="1"/>
          </p:cNvSpPr>
          <p:nvPr/>
        </p:nvSpPr>
        <p:spPr bwMode="auto">
          <a:xfrm>
            <a:off x="1857356" y="5786454"/>
            <a:ext cx="7072362" cy="830997"/>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Толстому была ненавистна «игра в войну» императора. </a:t>
            </a:r>
          </a:p>
        </p:txBody>
      </p:sp>
      <p:pic>
        <p:nvPicPr>
          <p:cNvPr id="3074" name="Picture 2" descr="C:\Мои документы\Писатели\Толстой\война и мир\img0.jpg"/>
          <p:cNvPicPr>
            <a:picLocks noChangeAspect="1" noChangeArrowheads="1"/>
          </p:cNvPicPr>
          <p:nvPr/>
        </p:nvPicPr>
        <p:blipFill>
          <a:blip r:embed="rId2" cstate="print"/>
          <a:srcRect t="15278"/>
          <a:stretch>
            <a:fillRect/>
          </a:stretch>
        </p:blipFill>
        <p:spPr bwMode="auto">
          <a:xfrm>
            <a:off x="6527744" y="1428736"/>
            <a:ext cx="2473387" cy="1571636"/>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«Мысль народная»</a:t>
            </a:r>
          </a:p>
        </p:txBody>
      </p:sp>
      <p:sp>
        <p:nvSpPr>
          <p:cNvPr id="7" name="Text Box 8"/>
          <p:cNvSpPr txBox="1">
            <a:spLocks noChangeArrowheads="1"/>
          </p:cNvSpPr>
          <p:nvPr/>
        </p:nvSpPr>
        <p:spPr bwMode="auto">
          <a:xfrm>
            <a:off x="357158" y="714356"/>
            <a:ext cx="4929222"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В комментариях автора</a:t>
            </a:r>
          </a:p>
        </p:txBody>
      </p:sp>
      <p:sp>
        <p:nvSpPr>
          <p:cNvPr id="8" name="Text Box 8"/>
          <p:cNvSpPr txBox="1">
            <a:spLocks noChangeArrowheads="1"/>
          </p:cNvSpPr>
          <p:nvPr/>
        </p:nvSpPr>
        <p:spPr bwMode="auto">
          <a:xfrm>
            <a:off x="4143372" y="1285860"/>
            <a:ext cx="4786346" cy="5262979"/>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Толстой писал, что главная мысль романа – «мысль народная», и она заключается в том, что каждый положительный герой в конце концов связывает свою судьбу с судьбой нации. Войну 1812г он представляет как столкновение духа и воли французских солдат и воли духа русского народа. Это война справедливая для русских, поэтому их дух и воля к победе сильнее французских, а значит, победа над Францией была предопределена.</a:t>
            </a:r>
          </a:p>
        </p:txBody>
      </p:sp>
      <p:pic>
        <p:nvPicPr>
          <p:cNvPr id="4098" name="Picture 2" descr="C:\Мои документы\Писатели\Толстой\война и мир\War-and-Peace-Bondarchuk-6003_2.jpg"/>
          <p:cNvPicPr>
            <a:picLocks noChangeAspect="1" noChangeArrowheads="1"/>
          </p:cNvPicPr>
          <p:nvPr/>
        </p:nvPicPr>
        <p:blipFill>
          <a:blip r:embed="rId2" cstate="print"/>
          <a:srcRect/>
          <a:stretch>
            <a:fillRect/>
          </a:stretch>
        </p:blipFill>
        <p:spPr bwMode="auto">
          <a:xfrm>
            <a:off x="428596" y="1500174"/>
            <a:ext cx="3286123" cy="2260853"/>
          </a:xfrm>
          <a:prstGeom prst="rect">
            <a:avLst/>
          </a:prstGeom>
          <a:noFill/>
          <a:ln>
            <a:solidFill>
              <a:srgbClr val="A50021"/>
            </a:solidFill>
          </a:ln>
        </p:spPr>
      </p:pic>
      <p:pic>
        <p:nvPicPr>
          <p:cNvPr id="4099" name="Picture 3" descr="C:\Мои документы\Писатели\Толстой\война и мир\246139_900.jpg"/>
          <p:cNvPicPr>
            <a:picLocks noChangeAspect="1" noChangeArrowheads="1"/>
          </p:cNvPicPr>
          <p:nvPr/>
        </p:nvPicPr>
        <p:blipFill>
          <a:blip r:embed="rId3" cstate="print"/>
          <a:srcRect r="2500" b="11468"/>
          <a:stretch>
            <a:fillRect/>
          </a:stretch>
        </p:blipFill>
        <p:spPr bwMode="auto">
          <a:xfrm>
            <a:off x="142844" y="3929067"/>
            <a:ext cx="3857652" cy="2121158"/>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«Мысль народная»</a:t>
            </a:r>
          </a:p>
        </p:txBody>
      </p:sp>
      <p:sp>
        <p:nvSpPr>
          <p:cNvPr id="7" name="Text Box 8"/>
          <p:cNvSpPr txBox="1">
            <a:spLocks noChangeArrowheads="1"/>
          </p:cNvSpPr>
          <p:nvPr/>
        </p:nvSpPr>
        <p:spPr bwMode="auto">
          <a:xfrm>
            <a:off x="357158" y="714356"/>
            <a:ext cx="4929222"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В действиях героев романа</a:t>
            </a:r>
          </a:p>
        </p:txBody>
      </p:sp>
      <p:sp>
        <p:nvSpPr>
          <p:cNvPr id="8" name="Text Box 8"/>
          <p:cNvSpPr txBox="1">
            <a:spLocks noChangeArrowheads="1"/>
          </p:cNvSpPr>
          <p:nvPr/>
        </p:nvSpPr>
        <p:spPr bwMode="auto">
          <a:xfrm>
            <a:off x="3929058" y="2500306"/>
            <a:ext cx="4786346" cy="4154984"/>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Герои  романа, отбросив всё личное, становятся единым целым с народом: </a:t>
            </a:r>
            <a:r>
              <a:rPr lang="ru-RU" sz="2400" dirty="0" smtClean="0">
                <a:solidFill>
                  <a:srgbClr val="A50021"/>
                </a:solidFill>
              </a:rPr>
              <a:t>Андрей</a:t>
            </a:r>
            <a:r>
              <a:rPr lang="ru-RU" sz="2400" dirty="0" smtClean="0"/>
              <a:t> чувствует необыкновенный подъём перед Бородинским сражением; все мысли </a:t>
            </a:r>
            <a:r>
              <a:rPr lang="ru-RU" sz="2400" dirty="0" smtClean="0">
                <a:solidFill>
                  <a:srgbClr val="A50021"/>
                </a:solidFill>
              </a:rPr>
              <a:t>Пьера</a:t>
            </a:r>
            <a:r>
              <a:rPr lang="ru-RU" sz="2400" dirty="0" smtClean="0"/>
              <a:t> направлены на то, чтобы помочь изгнанию захватчиков (даже разрабатывает план убийства Наполеона); </a:t>
            </a:r>
            <a:r>
              <a:rPr lang="ru-RU" sz="2400" dirty="0" smtClean="0">
                <a:solidFill>
                  <a:srgbClr val="A50021"/>
                </a:solidFill>
              </a:rPr>
              <a:t>Наташа</a:t>
            </a:r>
            <a:r>
              <a:rPr lang="ru-RU" sz="2400" dirty="0" smtClean="0"/>
              <a:t> отдаёт подводы раненым; </a:t>
            </a:r>
            <a:r>
              <a:rPr lang="ru-RU" sz="2400" dirty="0" smtClean="0">
                <a:solidFill>
                  <a:srgbClr val="A50021"/>
                </a:solidFill>
              </a:rPr>
              <a:t>Петя Ростов</a:t>
            </a:r>
            <a:r>
              <a:rPr lang="ru-RU" sz="2400" dirty="0" smtClean="0"/>
              <a:t> погибает в схватке с врагом.</a:t>
            </a:r>
          </a:p>
        </p:txBody>
      </p:sp>
      <p:pic>
        <p:nvPicPr>
          <p:cNvPr id="1026" name="Picture 2" descr="C:\Мои документы\Писатели\Толстой\война и мир\0_7de33_dda2b393_XL.jpg"/>
          <p:cNvPicPr>
            <a:picLocks noChangeAspect="1" noChangeArrowheads="1"/>
          </p:cNvPicPr>
          <p:nvPr/>
        </p:nvPicPr>
        <p:blipFill>
          <a:blip r:embed="rId2" cstate="print"/>
          <a:srcRect/>
          <a:stretch>
            <a:fillRect/>
          </a:stretch>
        </p:blipFill>
        <p:spPr bwMode="auto">
          <a:xfrm>
            <a:off x="5643570" y="571480"/>
            <a:ext cx="2809868" cy="1822902"/>
          </a:xfrm>
          <a:prstGeom prst="rect">
            <a:avLst/>
          </a:prstGeom>
          <a:noFill/>
          <a:ln>
            <a:solidFill>
              <a:srgbClr val="A50021"/>
            </a:solidFill>
          </a:ln>
        </p:spPr>
      </p:pic>
      <p:pic>
        <p:nvPicPr>
          <p:cNvPr id="1027" name="Picture 3" descr="C:\Мои документы\Писатели\Толстой\война и мир\0_afe04_13c765fb_xl.png"/>
          <p:cNvPicPr>
            <a:picLocks noChangeAspect="1" noChangeArrowheads="1"/>
          </p:cNvPicPr>
          <p:nvPr/>
        </p:nvPicPr>
        <p:blipFill>
          <a:blip r:embed="rId3" cstate="print"/>
          <a:srcRect/>
          <a:stretch>
            <a:fillRect/>
          </a:stretch>
        </p:blipFill>
        <p:spPr bwMode="auto">
          <a:xfrm>
            <a:off x="214282" y="1619380"/>
            <a:ext cx="3571900" cy="4667116"/>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«Мысль народная»</a:t>
            </a:r>
          </a:p>
        </p:txBody>
      </p:sp>
      <p:sp>
        <p:nvSpPr>
          <p:cNvPr id="7" name="Text Box 8"/>
          <p:cNvSpPr txBox="1">
            <a:spLocks noChangeArrowheads="1"/>
          </p:cNvSpPr>
          <p:nvPr/>
        </p:nvSpPr>
        <p:spPr bwMode="auto">
          <a:xfrm>
            <a:off x="357158" y="714356"/>
            <a:ext cx="4929222"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В массовых сценах</a:t>
            </a:r>
          </a:p>
        </p:txBody>
      </p:sp>
      <p:sp>
        <p:nvSpPr>
          <p:cNvPr id="8" name="Text Box 8"/>
          <p:cNvSpPr txBox="1">
            <a:spLocks noChangeArrowheads="1"/>
          </p:cNvSpPr>
          <p:nvPr/>
        </p:nvSpPr>
        <p:spPr bwMode="auto">
          <a:xfrm>
            <a:off x="4143372" y="1285860"/>
            <a:ext cx="4786346" cy="1938992"/>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Воля к победе ярко проявляется  в массовых сценах: сцена сдачи Смоленска; сцена подготовки к Бородинскому сражению; сцена боя партизан с французами. </a:t>
            </a:r>
          </a:p>
        </p:txBody>
      </p:sp>
      <p:sp>
        <p:nvSpPr>
          <p:cNvPr id="6" name="Text Box 8"/>
          <p:cNvSpPr txBox="1">
            <a:spLocks noChangeArrowheads="1"/>
          </p:cNvSpPr>
          <p:nvPr/>
        </p:nvSpPr>
        <p:spPr bwMode="auto">
          <a:xfrm>
            <a:off x="142844" y="4286256"/>
            <a:ext cx="4143404" cy="2308324"/>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i="1" dirty="0" smtClean="0">
                <a:latin typeface="Monotype Corsiva" pitchFamily="66" charset="0"/>
              </a:rPr>
              <a:t>«Дубина народной войны поднялась со всей своей грозной и величественной силой и, не разбирая ничего, опускалась и гвоздила французов до тех пор, пока не погибло всё нашествие».</a:t>
            </a:r>
            <a:endParaRPr lang="ru-RU" sz="2400" dirty="0" smtClean="0">
              <a:latin typeface="Monotype Corsiva" pitchFamily="66" charset="0"/>
            </a:endParaRPr>
          </a:p>
        </p:txBody>
      </p:sp>
      <p:pic>
        <p:nvPicPr>
          <p:cNvPr id="2050" name="Picture 2" descr="C:\Мои документы\Писатели\Толстой\война и мир\f_18557247.jpg"/>
          <p:cNvPicPr>
            <a:picLocks noChangeAspect="1" noChangeArrowheads="1"/>
          </p:cNvPicPr>
          <p:nvPr/>
        </p:nvPicPr>
        <p:blipFill>
          <a:blip r:embed="rId2" cstate="print"/>
          <a:srcRect/>
          <a:stretch>
            <a:fillRect/>
          </a:stretch>
        </p:blipFill>
        <p:spPr bwMode="auto">
          <a:xfrm>
            <a:off x="214282" y="1285860"/>
            <a:ext cx="3808352" cy="2786082"/>
          </a:xfrm>
          <a:prstGeom prst="rect">
            <a:avLst/>
          </a:prstGeom>
          <a:noFill/>
          <a:ln>
            <a:solidFill>
              <a:srgbClr val="A50021"/>
            </a:solidFill>
          </a:ln>
        </p:spPr>
      </p:pic>
      <p:pic>
        <p:nvPicPr>
          <p:cNvPr id="2051" name="Picture 3" descr="C:\Мои документы\Писатели\Толстой\война и мир\407f1c7a40e2.jpg"/>
          <p:cNvPicPr>
            <a:picLocks noChangeAspect="1" noChangeArrowheads="1"/>
          </p:cNvPicPr>
          <p:nvPr/>
        </p:nvPicPr>
        <p:blipFill>
          <a:blip r:embed="rId3" cstate="print"/>
          <a:srcRect/>
          <a:stretch>
            <a:fillRect/>
          </a:stretch>
        </p:blipFill>
        <p:spPr bwMode="auto">
          <a:xfrm>
            <a:off x="4399017" y="3673320"/>
            <a:ext cx="4459233" cy="2541762"/>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Война 1805 – 1807гг</a:t>
            </a:r>
          </a:p>
        </p:txBody>
      </p:sp>
      <p:sp>
        <p:nvSpPr>
          <p:cNvPr id="8" name="Text Box 8"/>
          <p:cNvSpPr txBox="1">
            <a:spLocks noChangeArrowheads="1"/>
          </p:cNvSpPr>
          <p:nvPr/>
        </p:nvSpPr>
        <p:spPr bwMode="auto">
          <a:xfrm>
            <a:off x="214282" y="714356"/>
            <a:ext cx="4786346" cy="5632311"/>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В 1805 – 1807гг война шла на чужой территории и за чуждые интересы. Рассказывая о событиях 1805г, Толстой сосредоточил внимание на двух военных эпизодах, которые выразили противоположные нравственные состояния русской армии. Истинный героизм солдаты и офицеры проявляли лишь тогда, когда понимали нравственную цель сражения. Вот почему они стояли героически под </a:t>
            </a:r>
            <a:r>
              <a:rPr lang="ru-RU" sz="2400" dirty="0" err="1" smtClean="0"/>
              <a:t>Шенграбеном</a:t>
            </a:r>
            <a:r>
              <a:rPr lang="ru-RU" sz="2400" dirty="0" smtClean="0"/>
              <a:t> и позорно бежали под Аустерлицем.</a:t>
            </a:r>
          </a:p>
        </p:txBody>
      </p:sp>
      <p:pic>
        <p:nvPicPr>
          <p:cNvPr id="3074" name="Picture 2" descr="C:\Мои документы\Писатели\Толстой\война и мир\1812.jpg"/>
          <p:cNvPicPr>
            <a:picLocks noChangeAspect="1" noChangeArrowheads="1"/>
          </p:cNvPicPr>
          <p:nvPr/>
        </p:nvPicPr>
        <p:blipFill>
          <a:blip r:embed="rId2" cstate="print"/>
          <a:srcRect/>
          <a:stretch>
            <a:fillRect/>
          </a:stretch>
        </p:blipFill>
        <p:spPr bwMode="auto">
          <a:xfrm>
            <a:off x="5143504" y="857232"/>
            <a:ext cx="3857631" cy="2458118"/>
          </a:xfrm>
          <a:prstGeom prst="rect">
            <a:avLst/>
          </a:prstGeom>
          <a:noFill/>
          <a:ln>
            <a:solidFill>
              <a:srgbClr val="A50021"/>
            </a:solidFill>
          </a:ln>
        </p:spPr>
      </p:pic>
      <p:pic>
        <p:nvPicPr>
          <p:cNvPr id="3075" name="Picture 3" descr="C:\Мои документы\Писатели\Толстой\война и мир\thumb_16854_news_big.jpeg"/>
          <p:cNvPicPr>
            <a:picLocks noChangeAspect="1" noChangeArrowheads="1"/>
          </p:cNvPicPr>
          <p:nvPr/>
        </p:nvPicPr>
        <p:blipFill>
          <a:blip r:embed="rId3" cstate="print"/>
          <a:srcRect/>
          <a:stretch>
            <a:fillRect/>
          </a:stretch>
        </p:blipFill>
        <p:spPr bwMode="auto">
          <a:xfrm>
            <a:off x="5143504" y="3731399"/>
            <a:ext cx="3857652" cy="2700357"/>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p:cNvSpPr txBox="1">
            <a:spLocks noChangeArrowheads="1"/>
          </p:cNvSpPr>
          <p:nvPr/>
        </p:nvSpPr>
        <p:spPr bwMode="auto">
          <a:xfrm>
            <a:off x="357158" y="714356"/>
            <a:ext cx="4929222"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err="1" smtClean="0">
                <a:solidFill>
                  <a:srgbClr val="A50021"/>
                </a:solidFill>
                <a:latin typeface="Monotype Corsiva" pitchFamily="66" charset="0"/>
              </a:rPr>
              <a:t>Шенграбенское</a:t>
            </a:r>
            <a:r>
              <a:rPr lang="ru-RU" sz="2400" dirty="0" smtClean="0">
                <a:solidFill>
                  <a:srgbClr val="A50021"/>
                </a:solidFill>
                <a:latin typeface="Monotype Corsiva" pitchFamily="66" charset="0"/>
              </a:rPr>
              <a:t> сражение</a:t>
            </a:r>
          </a:p>
        </p:txBody>
      </p:sp>
      <p:sp>
        <p:nvSpPr>
          <p:cNvPr id="8" name="Text Box 8"/>
          <p:cNvSpPr txBox="1">
            <a:spLocks noChangeArrowheads="1"/>
          </p:cNvSpPr>
          <p:nvPr/>
        </p:nvSpPr>
        <p:spPr bwMode="auto">
          <a:xfrm>
            <a:off x="4000496" y="1285860"/>
            <a:ext cx="4929222" cy="4893647"/>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В этом сражении отряд Багратиона прикрывает отступление армии Кутузова. Солдаты спасают своих братьев и знают, ради чего ни рискуют жизнью. Ни Тушин, ни Тимохин не нуждаются в приказах, чтобы выполнить свой долг. Их действия, по сути, добровольны, их упорство – залог одержанной ими моральной победы. Перед нами островок нравственности в чуждой народу войне. </a:t>
            </a:r>
            <a:r>
              <a:rPr lang="ru-RU" sz="2400" dirty="0" err="1" smtClean="0"/>
              <a:t>Шенграбен</a:t>
            </a:r>
            <a:r>
              <a:rPr lang="ru-RU" sz="2400" dirty="0" smtClean="0"/>
              <a:t> – преддверие народной войны 1812г. </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Война 1805 – 1807гг</a:t>
            </a:r>
          </a:p>
        </p:txBody>
      </p:sp>
      <p:pic>
        <p:nvPicPr>
          <p:cNvPr id="4098" name="Picture 2" descr="C:\Мои документы\Писатели\Толстой\война и мир\6a0b419c51.jpg"/>
          <p:cNvPicPr>
            <a:picLocks noChangeAspect="1" noChangeArrowheads="1"/>
          </p:cNvPicPr>
          <p:nvPr/>
        </p:nvPicPr>
        <p:blipFill>
          <a:blip r:embed="rId2" cstate="print"/>
          <a:srcRect/>
          <a:stretch>
            <a:fillRect/>
          </a:stretch>
        </p:blipFill>
        <p:spPr bwMode="auto">
          <a:xfrm>
            <a:off x="106387" y="1428736"/>
            <a:ext cx="3776311" cy="2500330"/>
          </a:xfrm>
          <a:prstGeom prst="rect">
            <a:avLst/>
          </a:prstGeom>
          <a:noFill/>
          <a:ln>
            <a:solidFill>
              <a:srgbClr val="A50021"/>
            </a:solidFill>
          </a:ln>
        </p:spPr>
      </p:pic>
      <p:pic>
        <p:nvPicPr>
          <p:cNvPr id="4099" name="Picture 3" descr="C:\Мои документы\Писатели\Толстой\война и мир\252261_original.jpg"/>
          <p:cNvPicPr>
            <a:picLocks noChangeAspect="1" noChangeArrowheads="1"/>
          </p:cNvPicPr>
          <p:nvPr/>
        </p:nvPicPr>
        <p:blipFill>
          <a:blip r:embed="rId3" cstate="print"/>
          <a:srcRect b="4591"/>
          <a:stretch>
            <a:fillRect/>
          </a:stretch>
        </p:blipFill>
        <p:spPr bwMode="auto">
          <a:xfrm>
            <a:off x="142844" y="4065068"/>
            <a:ext cx="3714776" cy="2573608"/>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p:cNvSpPr txBox="1">
            <a:spLocks noChangeArrowheads="1"/>
          </p:cNvSpPr>
          <p:nvPr/>
        </p:nvSpPr>
        <p:spPr bwMode="auto">
          <a:xfrm>
            <a:off x="357158" y="714356"/>
            <a:ext cx="4929222"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err="1" smtClean="0">
                <a:solidFill>
                  <a:srgbClr val="A50021"/>
                </a:solidFill>
                <a:latin typeface="Monotype Corsiva" pitchFamily="66" charset="0"/>
              </a:rPr>
              <a:t>Аустерлицкое</a:t>
            </a:r>
            <a:r>
              <a:rPr lang="ru-RU" sz="2400" dirty="0" smtClean="0">
                <a:solidFill>
                  <a:srgbClr val="A50021"/>
                </a:solidFill>
                <a:latin typeface="Monotype Corsiva" pitchFamily="66" charset="0"/>
              </a:rPr>
              <a:t> сражение</a:t>
            </a:r>
          </a:p>
        </p:txBody>
      </p:sp>
      <p:sp>
        <p:nvSpPr>
          <p:cNvPr id="8" name="Text Box 8"/>
          <p:cNvSpPr txBox="1">
            <a:spLocks noChangeArrowheads="1"/>
          </p:cNvSpPr>
          <p:nvPr/>
        </p:nvSpPr>
        <p:spPr bwMode="auto">
          <a:xfrm>
            <a:off x="142844" y="3286124"/>
            <a:ext cx="8715436" cy="3416320"/>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В этом сражении у русской армии не было ни мужества, ни веры в победу, т.к. у людей не было нравственной цели. Им не за что было драться, кроме «государственной чести» и своего императора. Сражение, по сути, было проиграно ещё до того, как началось. Аустерлиц – это пролог к другой, «государственной» войне 1812г, которую вели чиновники в военных мундирах. Они защищали своё положение и формальную честь империи. Такая «государственная» война лишь формально связана с народной. </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Война 1805 – 1807гг</a:t>
            </a:r>
          </a:p>
        </p:txBody>
      </p:sp>
      <p:pic>
        <p:nvPicPr>
          <p:cNvPr id="5122" name="Picture 2" descr="C:\Мои документы\Писатели\Толстой\война и мир\1265886486_jpg_austerlitz.jpg"/>
          <p:cNvPicPr>
            <a:picLocks noChangeAspect="1" noChangeArrowheads="1"/>
          </p:cNvPicPr>
          <p:nvPr/>
        </p:nvPicPr>
        <p:blipFill>
          <a:blip r:embed="rId2" cstate="print"/>
          <a:srcRect b="10431"/>
          <a:stretch>
            <a:fillRect/>
          </a:stretch>
        </p:blipFill>
        <p:spPr bwMode="auto">
          <a:xfrm>
            <a:off x="2857488" y="1285860"/>
            <a:ext cx="4131341" cy="1928826"/>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0" y="-3"/>
          <a:ext cx="9143999" cy="6733501"/>
        </p:xfrm>
        <a:graphic>
          <a:graphicData uri="http://schemas.openxmlformats.org/drawingml/2006/table">
            <a:tbl>
              <a:tblPr/>
              <a:tblGrid>
                <a:gridCol w="4571521"/>
                <a:gridCol w="4572478"/>
              </a:tblGrid>
              <a:tr h="357169">
                <a:tc>
                  <a:txBody>
                    <a:bodyPr/>
                    <a:lstStyle/>
                    <a:p>
                      <a:pPr algn="ctr">
                        <a:lnSpc>
                          <a:spcPct val="115000"/>
                        </a:lnSpc>
                        <a:spcAft>
                          <a:spcPts val="0"/>
                        </a:spcAft>
                      </a:pPr>
                      <a:r>
                        <a:rPr lang="ru-RU" sz="2400" b="1" dirty="0">
                          <a:solidFill>
                            <a:srgbClr val="A50021"/>
                          </a:solidFill>
                          <a:latin typeface="Calibri"/>
                          <a:ea typeface="Calibri"/>
                          <a:cs typeface="Times New Roman"/>
                        </a:rPr>
                        <a:t>Наполеон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A50021"/>
                          </a:solidFill>
                          <a:latin typeface="Calibri"/>
                          <a:ea typeface="Calibri"/>
                          <a:cs typeface="Times New Roman"/>
                        </a:rPr>
                        <a:t>Кутузов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5077">
                <a:tc gridSpan="2">
                  <a:txBody>
                    <a:bodyPr/>
                    <a:lstStyle/>
                    <a:p>
                      <a:pPr algn="ctr">
                        <a:lnSpc>
                          <a:spcPct val="115000"/>
                        </a:lnSpc>
                        <a:spcAft>
                          <a:spcPts val="0"/>
                        </a:spcAft>
                      </a:pPr>
                      <a:r>
                        <a:rPr lang="ru-RU" sz="2000" dirty="0">
                          <a:latin typeface="Calibri"/>
                          <a:ea typeface="Calibri"/>
                          <a:cs typeface="Times New Roman"/>
                        </a:rPr>
                        <a:t>Резко противопоставлены друг другу – они антиподы. Образы даны в субъективном восприятии; Толстого упрекали в искажении и принижении образа Наполеона.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582616">
                <a:tc>
                  <a:txBody>
                    <a:bodyPr/>
                    <a:lstStyle/>
                    <a:p>
                      <a:pPr algn="ctr">
                        <a:lnSpc>
                          <a:spcPct val="115000"/>
                        </a:lnSpc>
                        <a:spcAft>
                          <a:spcPts val="0"/>
                        </a:spcAft>
                      </a:pPr>
                      <a:r>
                        <a:rPr lang="ru-RU" sz="2000" dirty="0">
                          <a:latin typeface="Calibri"/>
                          <a:ea typeface="Calibri"/>
                          <a:cs typeface="Times New Roman"/>
                        </a:rPr>
                        <a:t>Представлен иронично. Его внешность смешна: не раз повторяются определения «маленький», «малый ростом», обращая внимание на «круглый живот» и «жирные ляжки коротких ног».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smtClean="0">
                          <a:latin typeface="Calibri"/>
                          <a:ea typeface="Calibri"/>
                          <a:cs typeface="Times New Roman"/>
                        </a:rPr>
                        <a:t>В его облике отмечены простота, обыкновенность. В нём нет ни капли актёрства: живое лицо, выразительная фигура и знаменитый глаз, то ласковый,</a:t>
                      </a:r>
                      <a:r>
                        <a:rPr lang="ru-RU" sz="2000" baseline="0" dirty="0" smtClean="0">
                          <a:latin typeface="Calibri"/>
                          <a:ea typeface="Calibri"/>
                          <a:cs typeface="Times New Roman"/>
                        </a:rPr>
                        <a:t> то насмешливый.</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7692">
                <a:tc>
                  <a:txBody>
                    <a:bodyPr/>
                    <a:lstStyle/>
                    <a:p>
                      <a:pPr algn="ctr">
                        <a:lnSpc>
                          <a:spcPct val="115000"/>
                        </a:lnSpc>
                        <a:spcAft>
                          <a:spcPts val="0"/>
                        </a:spcAft>
                      </a:pPr>
                      <a:r>
                        <a:rPr lang="ru-RU" sz="2000">
                          <a:latin typeface="Calibri"/>
                          <a:ea typeface="Calibri"/>
                          <a:cs typeface="Times New Roman"/>
                        </a:rPr>
                        <a:t>Мелочная раздражительность, актёрство – он ни одной чертой не похож на великого человека. Подчёркнуты холодность, напыщенность, он всё время позирует, играет роль гения. «Он был подобен ребёнку, который, держась за тесёмочки, привязанные внутри кареты, воображает, что он правит».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smtClean="0">
                          <a:latin typeface="Calibri"/>
                          <a:ea typeface="Calibri"/>
                          <a:cs typeface="Times New Roman"/>
                        </a:rPr>
                        <a:t>Он добр, мудр, прост и открыт людям, как обыкновенный – старый и нравственно опытный - человек. Образ дан в восприяти</a:t>
                      </a:r>
                      <a:r>
                        <a:rPr lang="ru-RU" sz="2000" baseline="0" dirty="0" smtClean="0">
                          <a:latin typeface="Calibri"/>
                          <a:ea typeface="Calibri"/>
                          <a:cs typeface="Times New Roman"/>
                        </a:rPr>
                        <a:t>и различных людей. Человечным и живым изображён он в беседах (с Болконским, Денисовым, Багратионом), на военных советах, в </a:t>
                      </a:r>
                      <a:r>
                        <a:rPr lang="ru-RU" sz="2000" baseline="0" dirty="0" err="1" smtClean="0">
                          <a:latin typeface="Calibri"/>
                          <a:ea typeface="Calibri"/>
                          <a:cs typeface="Times New Roman"/>
                        </a:rPr>
                        <a:t>Аустерлицкой</a:t>
                      </a:r>
                      <a:r>
                        <a:rPr lang="ru-RU" sz="2000" baseline="0" dirty="0" smtClean="0">
                          <a:latin typeface="Calibri"/>
                          <a:ea typeface="Calibri"/>
                          <a:cs typeface="Times New Roman"/>
                        </a:rPr>
                        <a:t> и Бородинской битвах.</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История создания</a:t>
            </a:r>
          </a:p>
        </p:txBody>
      </p:sp>
      <p:pic>
        <p:nvPicPr>
          <p:cNvPr id="1026" name="Picture 2" descr="C:\Мои документы\Писатели\Толстой\война и мир\TOLSTOI_Lev_Nikolaevich18.jpg"/>
          <p:cNvPicPr>
            <a:picLocks noChangeAspect="1" noChangeArrowheads="1"/>
          </p:cNvPicPr>
          <p:nvPr/>
        </p:nvPicPr>
        <p:blipFill>
          <a:blip r:embed="rId2" cstate="print"/>
          <a:srcRect/>
          <a:stretch>
            <a:fillRect/>
          </a:stretch>
        </p:blipFill>
        <p:spPr bwMode="auto">
          <a:xfrm>
            <a:off x="5283720" y="1052737"/>
            <a:ext cx="3633098" cy="3600400"/>
          </a:xfrm>
          <a:prstGeom prst="rect">
            <a:avLst/>
          </a:prstGeom>
          <a:noFill/>
          <a:ln>
            <a:solidFill>
              <a:srgbClr val="A50021"/>
            </a:solidFill>
          </a:ln>
        </p:spPr>
      </p:pic>
      <p:sp>
        <p:nvSpPr>
          <p:cNvPr id="5" name="Text Box 8"/>
          <p:cNvSpPr txBox="1">
            <a:spLocks noChangeArrowheads="1"/>
          </p:cNvSpPr>
          <p:nvPr/>
        </p:nvSpPr>
        <p:spPr bwMode="auto">
          <a:xfrm>
            <a:off x="251520" y="742363"/>
            <a:ext cx="4896544" cy="2308324"/>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a:t>Роман создавался 6 лет (1863 – 1869) и переписывался 7 раз. Замысел тоже менялся – об этом говорят названия ранних редакций: «Три поры», «Всё хорошо, что хорошо кончается», «1805 год».</a:t>
            </a:r>
          </a:p>
        </p:txBody>
      </p:sp>
      <p:sp>
        <p:nvSpPr>
          <p:cNvPr id="6" name="Text Box 8"/>
          <p:cNvSpPr txBox="1">
            <a:spLocks noChangeArrowheads="1"/>
          </p:cNvSpPr>
          <p:nvPr/>
        </p:nvSpPr>
        <p:spPr bwMode="auto">
          <a:xfrm>
            <a:off x="107504" y="3348927"/>
            <a:ext cx="5040560" cy="1938992"/>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Все автографы романа (или копии с них) дошли до наших дней почти полностью. Они составляют более пяти тысяч листов, заполненных в большинстве своём с обеих сторон.</a:t>
            </a:r>
            <a:endParaRPr lang="ru-RU" sz="2400" dirty="0"/>
          </a:p>
        </p:txBody>
      </p:sp>
      <p:sp>
        <p:nvSpPr>
          <p:cNvPr id="8" name="Text Box 8"/>
          <p:cNvSpPr txBox="1">
            <a:spLocks noChangeArrowheads="1"/>
          </p:cNvSpPr>
          <p:nvPr/>
        </p:nvSpPr>
        <p:spPr bwMode="auto">
          <a:xfrm>
            <a:off x="107504" y="5584016"/>
            <a:ext cx="8809314" cy="1200329"/>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Первоначально в основу сюжета должна была быть положена история жизни главного героя (декабриста), который в 1856г возвращается из ссылки.</a:t>
            </a:r>
            <a:endParaRPr lang="ru-RU"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0" y="-3"/>
          <a:ext cx="9143999" cy="6729984"/>
        </p:xfrm>
        <a:graphic>
          <a:graphicData uri="http://schemas.openxmlformats.org/drawingml/2006/table">
            <a:tbl>
              <a:tblPr/>
              <a:tblGrid>
                <a:gridCol w="4571521"/>
                <a:gridCol w="4572478"/>
              </a:tblGrid>
              <a:tr h="357169">
                <a:tc>
                  <a:txBody>
                    <a:bodyPr/>
                    <a:lstStyle/>
                    <a:p>
                      <a:pPr algn="ctr">
                        <a:lnSpc>
                          <a:spcPct val="115000"/>
                        </a:lnSpc>
                        <a:spcAft>
                          <a:spcPts val="0"/>
                        </a:spcAft>
                      </a:pPr>
                      <a:r>
                        <a:rPr lang="ru-RU" sz="2400" b="1" dirty="0">
                          <a:solidFill>
                            <a:srgbClr val="A50021"/>
                          </a:solidFill>
                          <a:latin typeface="Calibri"/>
                          <a:ea typeface="Calibri"/>
                          <a:cs typeface="Times New Roman"/>
                        </a:rPr>
                        <a:t>Наполеон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A50021"/>
                          </a:solidFill>
                          <a:latin typeface="Calibri"/>
                          <a:ea typeface="Calibri"/>
                          <a:cs typeface="Times New Roman"/>
                        </a:rPr>
                        <a:t>Кутузов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616">
                <a:tc>
                  <a:txBody>
                    <a:bodyPr/>
                    <a:lstStyle/>
                    <a:p>
                      <a:pPr algn="ctr">
                        <a:lnSpc>
                          <a:spcPct val="115000"/>
                        </a:lnSpc>
                        <a:spcAft>
                          <a:spcPts val="0"/>
                        </a:spcAft>
                      </a:pPr>
                      <a:r>
                        <a:rPr lang="ru-RU" sz="2000" dirty="0" smtClean="0">
                          <a:latin typeface="Calibri"/>
                          <a:ea typeface="Calibri"/>
                          <a:cs typeface="Times New Roman"/>
                        </a:rPr>
                        <a:t>Жесток в стремлении удовлетворить своё</a:t>
                      </a:r>
                      <a:r>
                        <a:rPr lang="ru-RU" sz="2000" baseline="0" dirty="0" smtClean="0">
                          <a:latin typeface="Calibri"/>
                          <a:ea typeface="Calibri"/>
                          <a:cs typeface="Times New Roman"/>
                        </a:rPr>
                        <a:t> честолюбие ценой тысяч жизней, в попытке навязать свою волю целой стране. Его поведение определяет не сердце, а разум, потому он обречён на поражение. Толстого не впечатляет количество выигранных и покорённых им государств - у него другая мера: «Нет величия там, где нет простоты и правды».</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smtClean="0">
                          <a:latin typeface="Calibri"/>
                          <a:ea typeface="Calibri"/>
                          <a:cs typeface="Times New Roman"/>
                        </a:rPr>
                        <a:t>Изображён полководцем</a:t>
                      </a:r>
                      <a:r>
                        <a:rPr lang="ru-RU" sz="2000" baseline="0" dirty="0" smtClean="0">
                          <a:latin typeface="Calibri"/>
                          <a:ea typeface="Calibri"/>
                          <a:cs typeface="Times New Roman"/>
                        </a:rPr>
                        <a:t> не столько направляющим действия армии, сколько не мешавшим течению событий. Не опыт полководца, а опыт сердца подсказывает ему, что исход войны предопределён нравственным превосходством русских. Поэтому он первую свою задачу видит в том, чтобы поднять боевой дух в войсках, внушить веру в победу.</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7692">
                <a:tc>
                  <a:txBody>
                    <a:bodyPr/>
                    <a:lstStyle/>
                    <a:p>
                      <a:pPr algn="ctr">
                        <a:lnSpc>
                          <a:spcPct val="115000"/>
                        </a:lnSpc>
                        <a:spcAft>
                          <a:spcPts val="0"/>
                        </a:spcAft>
                      </a:pPr>
                      <a:r>
                        <a:rPr lang="ru-RU" sz="2000" dirty="0" smtClean="0">
                          <a:latin typeface="Calibri"/>
                          <a:ea typeface="Calibri"/>
                          <a:cs typeface="Times New Roman"/>
                        </a:rPr>
                        <a:t>В замысле романа «наполеоновское» начало играет одну из главных ролей. Стремление навязать свою личную волю и стать «творцом» истории</a:t>
                      </a:r>
                      <a:r>
                        <a:rPr lang="ru-RU" sz="2000" baseline="0" dirty="0" smtClean="0">
                          <a:latin typeface="Calibri"/>
                          <a:ea typeface="Calibri"/>
                          <a:cs typeface="Times New Roman"/>
                        </a:rPr>
                        <a:t> характерно для замыслов Сперанского. В этом характерные заблуждения Пьера и Андрея. «Маленькие наполеоны» – Долохов, Друбецкой, Берг. </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smtClean="0">
                          <a:latin typeface="Calibri"/>
                          <a:ea typeface="Calibri"/>
                          <a:cs typeface="Times New Roman"/>
                        </a:rPr>
                        <a:t>Главное в Кутузове для Толстого</a:t>
                      </a:r>
                      <a:r>
                        <a:rPr lang="ru-RU" sz="2000" baseline="0" dirty="0" smtClean="0">
                          <a:latin typeface="Calibri"/>
                          <a:ea typeface="Calibri"/>
                          <a:cs typeface="Times New Roman"/>
                        </a:rPr>
                        <a:t> – его кровная связь с народом. Высокое положение не отдаляет его от солдат и офицеров. Он знает многих участников сражений, помнит их подвиги, имена. Подлинно велик народный полководец, думающий о славе и свободе Отечества.</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p:cNvSpPr txBox="1">
            <a:spLocks noChangeArrowheads="1"/>
          </p:cNvSpPr>
          <p:nvPr/>
        </p:nvSpPr>
        <p:spPr bwMode="auto">
          <a:xfrm>
            <a:off x="5857884" y="642918"/>
            <a:ext cx="2857520"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Портрет</a:t>
            </a:r>
          </a:p>
        </p:txBody>
      </p:sp>
      <p:sp>
        <p:nvSpPr>
          <p:cNvPr id="8" name="Text Box 8"/>
          <p:cNvSpPr txBox="1">
            <a:spLocks noChangeArrowheads="1"/>
          </p:cNvSpPr>
          <p:nvPr/>
        </p:nvSpPr>
        <p:spPr bwMode="auto">
          <a:xfrm>
            <a:off x="142844" y="4000504"/>
            <a:ext cx="8715436" cy="2677656"/>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Портрет совсем не героический. </a:t>
            </a:r>
            <a:r>
              <a:rPr lang="ru-RU" sz="2400" i="1" dirty="0" smtClean="0"/>
              <a:t>«Маленький, грязный, худой артиллеристский офицер с закушенной набок трубкой»</a:t>
            </a:r>
            <a:r>
              <a:rPr lang="ru-RU" sz="2400" dirty="0" smtClean="0"/>
              <a:t>, показан глазами князя Андрея, который видит во всём его облике </a:t>
            </a:r>
            <a:r>
              <a:rPr lang="ru-RU" sz="2400" i="1" dirty="0" smtClean="0"/>
              <a:t>«что-то особенное, совершенно не военное, несколько комическое, но чрезвычайно привлекательное»</a:t>
            </a:r>
            <a:r>
              <a:rPr lang="ru-RU" sz="2400" dirty="0" smtClean="0"/>
              <a:t>, а также его большие умные и добрые глаза. Тушин робеет перед всем. В нём много доброго и печального, мало громкого и героического.</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Капитан Тушин</a:t>
            </a:r>
          </a:p>
        </p:txBody>
      </p:sp>
      <p:pic>
        <p:nvPicPr>
          <p:cNvPr id="1026" name="Picture 2" descr="C:\Мои документы\Писатели\Толстой\война и мир\24be77b9865788072c897c48b047b364.jpg"/>
          <p:cNvPicPr>
            <a:picLocks noChangeAspect="1" noChangeArrowheads="1"/>
          </p:cNvPicPr>
          <p:nvPr/>
        </p:nvPicPr>
        <p:blipFill>
          <a:blip r:embed="rId2" cstate="print"/>
          <a:srcRect/>
          <a:stretch>
            <a:fillRect/>
          </a:stretch>
        </p:blipFill>
        <p:spPr bwMode="auto">
          <a:xfrm>
            <a:off x="500034" y="714356"/>
            <a:ext cx="4691074" cy="3115166"/>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p:cNvSpPr txBox="1">
            <a:spLocks noChangeArrowheads="1"/>
          </p:cNvSpPr>
          <p:nvPr/>
        </p:nvSpPr>
        <p:spPr bwMode="auto">
          <a:xfrm>
            <a:off x="214282" y="642918"/>
            <a:ext cx="2714644"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Забытая батарея</a:t>
            </a:r>
          </a:p>
        </p:txBody>
      </p:sp>
      <p:sp>
        <p:nvSpPr>
          <p:cNvPr id="8" name="Text Box 8"/>
          <p:cNvSpPr txBox="1">
            <a:spLocks noChangeArrowheads="1"/>
          </p:cNvSpPr>
          <p:nvPr/>
        </p:nvSpPr>
        <p:spPr bwMode="auto">
          <a:xfrm>
            <a:off x="3071802" y="642918"/>
            <a:ext cx="5929354" cy="6001643"/>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Батарея Тушина вела огонь по деревне </a:t>
            </a:r>
            <a:r>
              <a:rPr lang="ru-RU" sz="2400" dirty="0" err="1" smtClean="0"/>
              <a:t>Шенграбен</a:t>
            </a:r>
            <a:r>
              <a:rPr lang="ru-RU" sz="2400" dirty="0" smtClean="0"/>
              <a:t>, откуда наступали большие силы французов. Тушин принял тактическое решение поджечь деревню (чем заслужил похвалу Багратиона). Во время сражения про батарею забыли (прикрытие по чьему-то приказанию ушло), но артиллеристы продолжали стрелять. Французы не могли догадаться, что бьют только четыре ничем не защищённые пушки капитана Тушина, и даже предполагали, что здесь-то и сосредоточены главные силы русских. Батарея Тушина, успевшая зажечь </a:t>
            </a:r>
            <a:r>
              <a:rPr lang="ru-RU" sz="2400" dirty="0" err="1" smtClean="0"/>
              <a:t>Шенграбен</a:t>
            </a:r>
            <a:r>
              <a:rPr lang="ru-RU" sz="2400" dirty="0" smtClean="0"/>
              <a:t>, остановила движение французов, которые тушила пожар, дав русским время отступить.</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err="1" smtClean="0">
                <a:solidFill>
                  <a:srgbClr val="A50021"/>
                </a:solidFill>
                <a:latin typeface="Monotype Corsiva" pitchFamily="66" charset="0"/>
              </a:rPr>
              <a:t>Шенграбенское</a:t>
            </a:r>
            <a:r>
              <a:rPr lang="ru-RU" sz="4000" b="1" dirty="0" smtClean="0">
                <a:solidFill>
                  <a:srgbClr val="A50021"/>
                </a:solidFill>
                <a:latin typeface="Monotype Corsiva" pitchFamily="66" charset="0"/>
              </a:rPr>
              <a:t> сражение</a:t>
            </a:r>
          </a:p>
        </p:txBody>
      </p:sp>
      <p:pic>
        <p:nvPicPr>
          <p:cNvPr id="2050" name="Picture 2" descr="C:\Мои документы\Писатели\Толстой\война и мир\1812 (1).jpg"/>
          <p:cNvPicPr>
            <a:picLocks noChangeAspect="1" noChangeArrowheads="1"/>
          </p:cNvPicPr>
          <p:nvPr/>
        </p:nvPicPr>
        <p:blipFill>
          <a:blip r:embed="rId2" cstate="print"/>
          <a:srcRect/>
          <a:stretch>
            <a:fillRect/>
          </a:stretch>
        </p:blipFill>
        <p:spPr bwMode="auto">
          <a:xfrm>
            <a:off x="142844" y="1285860"/>
            <a:ext cx="2857520" cy="1820838"/>
          </a:xfrm>
          <a:prstGeom prst="rect">
            <a:avLst/>
          </a:prstGeom>
          <a:noFill/>
          <a:ln>
            <a:solidFill>
              <a:srgbClr val="A50021"/>
            </a:solidFill>
          </a:ln>
        </p:spPr>
      </p:pic>
      <p:pic>
        <p:nvPicPr>
          <p:cNvPr id="2051" name="Picture 3" descr="C:\Мои документы\Писатели\Толстой\война и мир\charles emile callande-944749.jpg"/>
          <p:cNvPicPr>
            <a:picLocks noChangeAspect="1" noChangeArrowheads="1"/>
          </p:cNvPicPr>
          <p:nvPr/>
        </p:nvPicPr>
        <p:blipFill>
          <a:blip r:embed="rId3" cstate="print"/>
          <a:srcRect/>
          <a:stretch>
            <a:fillRect/>
          </a:stretch>
        </p:blipFill>
        <p:spPr bwMode="auto">
          <a:xfrm>
            <a:off x="142844" y="3286124"/>
            <a:ext cx="2876698" cy="2143140"/>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p:cNvSpPr txBox="1">
            <a:spLocks noChangeArrowheads="1"/>
          </p:cNvSpPr>
          <p:nvPr/>
        </p:nvSpPr>
        <p:spPr bwMode="auto">
          <a:xfrm>
            <a:off x="2214546" y="714356"/>
            <a:ext cx="6429420"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Фольклорные мотивы в изображении боя</a:t>
            </a:r>
          </a:p>
        </p:txBody>
      </p:sp>
      <p:sp>
        <p:nvSpPr>
          <p:cNvPr id="8" name="Text Box 8"/>
          <p:cNvSpPr txBox="1">
            <a:spLocks noChangeArrowheads="1"/>
          </p:cNvSpPr>
          <p:nvPr/>
        </p:nvSpPr>
        <p:spPr bwMode="auto">
          <a:xfrm>
            <a:off x="214282" y="1285860"/>
            <a:ext cx="4214842" cy="5262979"/>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В бою подчёркнуто весёлое, карнавальное отношение Тушина к врагам и смерти. Выделяется его былинный жест: </a:t>
            </a:r>
            <a:r>
              <a:rPr lang="ru-RU" sz="2400" i="1" dirty="0" smtClean="0"/>
              <a:t>«…выбегал вперёд и из-под маленькой ручки смотрел на французов»</a:t>
            </a:r>
            <a:r>
              <a:rPr lang="ru-RU" sz="2400" dirty="0" smtClean="0"/>
              <a:t>. Подчёркнуто, что со всех сторон его окружали огромные широкоплечие богатыри. Но они смотрели на Тушина с обожанием и преклонением, как дети в затруднительном положении.</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err="1" smtClean="0">
                <a:solidFill>
                  <a:srgbClr val="A50021"/>
                </a:solidFill>
                <a:latin typeface="Monotype Corsiva" pitchFamily="66" charset="0"/>
              </a:rPr>
              <a:t>Шенграбенское</a:t>
            </a:r>
            <a:r>
              <a:rPr lang="ru-RU" sz="4000" b="1" dirty="0" smtClean="0">
                <a:solidFill>
                  <a:srgbClr val="A50021"/>
                </a:solidFill>
                <a:latin typeface="Monotype Corsiva" pitchFamily="66" charset="0"/>
              </a:rPr>
              <a:t> сражение</a:t>
            </a:r>
          </a:p>
        </p:txBody>
      </p:sp>
      <p:pic>
        <p:nvPicPr>
          <p:cNvPr id="3074" name="Picture 2" descr="C:\Мои документы\Писатели\Толстой\война и мир\WcISLIw-_TI.jpg"/>
          <p:cNvPicPr>
            <a:picLocks noChangeAspect="1" noChangeArrowheads="1"/>
          </p:cNvPicPr>
          <p:nvPr/>
        </p:nvPicPr>
        <p:blipFill>
          <a:blip r:embed="rId2" cstate="print"/>
          <a:srcRect/>
          <a:stretch>
            <a:fillRect/>
          </a:stretch>
        </p:blipFill>
        <p:spPr bwMode="auto">
          <a:xfrm>
            <a:off x="4643438" y="4665213"/>
            <a:ext cx="4305289" cy="2016578"/>
          </a:xfrm>
          <a:prstGeom prst="rect">
            <a:avLst/>
          </a:prstGeom>
          <a:noFill/>
          <a:ln>
            <a:solidFill>
              <a:srgbClr val="A50021"/>
            </a:solidFill>
          </a:ln>
        </p:spPr>
      </p:pic>
      <p:pic>
        <p:nvPicPr>
          <p:cNvPr id="3075" name="Picture 3" descr="C:\Мои документы\Писатели\Толстой\война и мир\252261_original (1).jpg"/>
          <p:cNvPicPr>
            <a:picLocks noChangeAspect="1" noChangeArrowheads="1"/>
          </p:cNvPicPr>
          <p:nvPr/>
        </p:nvPicPr>
        <p:blipFill>
          <a:blip r:embed="rId3" cstate="print"/>
          <a:srcRect b="4591"/>
          <a:stretch>
            <a:fillRect/>
          </a:stretch>
        </p:blipFill>
        <p:spPr bwMode="auto">
          <a:xfrm>
            <a:off x="4643438" y="1428735"/>
            <a:ext cx="4286280" cy="2969549"/>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p:cNvSpPr txBox="1">
            <a:spLocks noChangeArrowheads="1"/>
          </p:cNvSpPr>
          <p:nvPr/>
        </p:nvSpPr>
        <p:spPr bwMode="auto">
          <a:xfrm>
            <a:off x="2214546" y="714356"/>
            <a:ext cx="6429420"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Фольклорные мотивы в сознании капитана</a:t>
            </a:r>
          </a:p>
        </p:txBody>
      </p:sp>
      <p:sp>
        <p:nvSpPr>
          <p:cNvPr id="8" name="Text Box 8"/>
          <p:cNvSpPr txBox="1">
            <a:spLocks noChangeArrowheads="1"/>
          </p:cNvSpPr>
          <p:nvPr/>
        </p:nvSpPr>
        <p:spPr bwMode="auto">
          <a:xfrm>
            <a:off x="4714876" y="1714488"/>
            <a:ext cx="4214842" cy="452431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Толстой рисует особый мир в сознании Тушина. Неприятельские пушки – это не пушки, а трубки, которые курит огромный невидимый курильщик: </a:t>
            </a:r>
            <a:r>
              <a:rPr lang="ru-RU" sz="2400" i="1" dirty="0" smtClean="0"/>
              <a:t>«Видишь, пыхнул опять теперь мячик, жди». </a:t>
            </a:r>
            <a:r>
              <a:rPr lang="ru-RU" sz="2400" dirty="0" smtClean="0"/>
              <a:t>Вероятно, и сам он представляет себя таким же огромным и сильным, швыряющим за горизонт чугунные ядра.</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err="1" smtClean="0">
                <a:solidFill>
                  <a:srgbClr val="A50021"/>
                </a:solidFill>
                <a:latin typeface="Monotype Corsiva" pitchFamily="66" charset="0"/>
              </a:rPr>
              <a:t>Шенграбенское</a:t>
            </a:r>
            <a:r>
              <a:rPr lang="ru-RU" sz="4000" b="1" dirty="0" smtClean="0">
                <a:solidFill>
                  <a:srgbClr val="A50021"/>
                </a:solidFill>
                <a:latin typeface="Monotype Corsiva" pitchFamily="66" charset="0"/>
              </a:rPr>
              <a:t> сражение</a:t>
            </a:r>
          </a:p>
        </p:txBody>
      </p:sp>
      <p:pic>
        <p:nvPicPr>
          <p:cNvPr id="10" name="Picture 3" descr="C:\Мои документы\Писатели\Толстой\война и мир\charles emile callande-944749.jpg"/>
          <p:cNvPicPr>
            <a:picLocks noChangeAspect="1" noChangeArrowheads="1"/>
          </p:cNvPicPr>
          <p:nvPr/>
        </p:nvPicPr>
        <p:blipFill>
          <a:blip r:embed="rId2" cstate="print"/>
          <a:srcRect/>
          <a:stretch>
            <a:fillRect/>
          </a:stretch>
        </p:blipFill>
        <p:spPr bwMode="auto">
          <a:xfrm>
            <a:off x="142844" y="2129543"/>
            <a:ext cx="4429156" cy="3299721"/>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142844" y="642918"/>
            <a:ext cx="5143536" cy="1200329"/>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Характеристика главных героев через их семьи – один из основных литературных приёмов Толстого.</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«Мысль семейная»</a:t>
            </a:r>
          </a:p>
        </p:txBody>
      </p:sp>
      <p:sp>
        <p:nvSpPr>
          <p:cNvPr id="6" name="Text Box 8"/>
          <p:cNvSpPr txBox="1">
            <a:spLocks noChangeArrowheads="1"/>
          </p:cNvSpPr>
          <p:nvPr/>
        </p:nvSpPr>
        <p:spPr bwMode="auto">
          <a:xfrm>
            <a:off x="500034" y="1928802"/>
            <a:ext cx="5143536" cy="1200329"/>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«Мысль семейная» - важнейшая тема в романе. Она неразрывно связано с представлением писателя о мире. </a:t>
            </a:r>
          </a:p>
        </p:txBody>
      </p:sp>
      <p:sp>
        <p:nvSpPr>
          <p:cNvPr id="11" name="Text Box 8"/>
          <p:cNvSpPr txBox="1">
            <a:spLocks noChangeArrowheads="1"/>
          </p:cNvSpPr>
          <p:nvPr/>
        </p:nvSpPr>
        <p:spPr bwMode="auto">
          <a:xfrm>
            <a:off x="1142976" y="3214686"/>
            <a:ext cx="5143536" cy="1200329"/>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Мир – не только любовь и согласие, но и отдельные миры – человеческие объединения. </a:t>
            </a:r>
          </a:p>
        </p:txBody>
      </p:sp>
      <p:sp>
        <p:nvSpPr>
          <p:cNvPr id="12" name="Text Box 8"/>
          <p:cNvSpPr txBox="1">
            <a:spLocks noChangeArrowheads="1"/>
          </p:cNvSpPr>
          <p:nvPr/>
        </p:nvSpPr>
        <p:spPr bwMode="auto">
          <a:xfrm>
            <a:off x="1785918" y="4500570"/>
            <a:ext cx="6286544" cy="1938992"/>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Среди всех человеческих объединений для Толстого главные – это семьи. Семья для него – основа основ. В каждой представленной в романе семье есть особые черты, которые накладывают отпечаток на её представителей.</a:t>
            </a:r>
          </a:p>
        </p:txBody>
      </p:sp>
      <p:pic>
        <p:nvPicPr>
          <p:cNvPr id="4098" name="Picture 2" descr="C:\Мои документы\Писатели\Толстой\война и мир\tolstoy-painting-584.jpg"/>
          <p:cNvPicPr>
            <a:picLocks noChangeAspect="1" noChangeArrowheads="1"/>
          </p:cNvPicPr>
          <p:nvPr/>
        </p:nvPicPr>
        <p:blipFill>
          <a:blip r:embed="rId2" cstate="print"/>
          <a:srcRect/>
          <a:stretch>
            <a:fillRect/>
          </a:stretch>
        </p:blipFill>
        <p:spPr bwMode="auto">
          <a:xfrm>
            <a:off x="5777566" y="714356"/>
            <a:ext cx="3191678" cy="2000264"/>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214282" y="1214422"/>
            <a:ext cx="5072098" cy="3231654"/>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rPr>
              <a:t>Семья Ростовых</a:t>
            </a:r>
          </a:p>
          <a:p>
            <a:pPr algn="ctr">
              <a:spcBef>
                <a:spcPct val="50000"/>
              </a:spcBef>
            </a:pPr>
            <a:r>
              <a:rPr lang="ru-RU" sz="2400" dirty="0" err="1" smtClean="0"/>
              <a:t>Ростовы</a:t>
            </a:r>
            <a:r>
              <a:rPr lang="ru-RU" sz="2400" dirty="0" smtClean="0"/>
              <a:t> живут «жизнью сердца», легко и непринуждённо относясь к жизненным неурядицам. Их главные черты – искренность, естественность, простота, откровенность, бескорыстие. Рассказывая об этой семье, Толстой описал свой идеал.</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«Мысль семейная»</a:t>
            </a:r>
          </a:p>
        </p:txBody>
      </p:sp>
      <p:sp>
        <p:nvSpPr>
          <p:cNvPr id="10" name="Text Box 8"/>
          <p:cNvSpPr txBox="1">
            <a:spLocks noChangeArrowheads="1"/>
          </p:cNvSpPr>
          <p:nvPr/>
        </p:nvSpPr>
        <p:spPr bwMode="auto">
          <a:xfrm>
            <a:off x="3357554" y="642918"/>
            <a:ext cx="5572164"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В изображении конкретных семей</a:t>
            </a:r>
          </a:p>
        </p:txBody>
      </p:sp>
      <p:pic>
        <p:nvPicPr>
          <p:cNvPr id="5122" name="Picture 2" descr="C:\Мои документы\Писатели\Толстой\война и мир\560e774aaa402.jpg"/>
          <p:cNvPicPr>
            <a:picLocks noChangeAspect="1" noChangeArrowheads="1"/>
          </p:cNvPicPr>
          <p:nvPr/>
        </p:nvPicPr>
        <p:blipFill>
          <a:blip r:embed="rId2" cstate="print"/>
          <a:srcRect/>
          <a:stretch>
            <a:fillRect/>
          </a:stretch>
        </p:blipFill>
        <p:spPr bwMode="auto">
          <a:xfrm>
            <a:off x="5357818" y="1643050"/>
            <a:ext cx="3641180" cy="4129098"/>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214282" y="1214422"/>
            <a:ext cx="5072098" cy="4708981"/>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rPr>
              <a:t>Семья Болконских</a:t>
            </a:r>
          </a:p>
          <a:p>
            <a:pPr algn="ctr">
              <a:spcBef>
                <a:spcPct val="50000"/>
              </a:spcBef>
            </a:pPr>
            <a:r>
              <a:rPr lang="ru-RU" sz="2400" dirty="0" smtClean="0"/>
              <a:t>Отличительные черты – аристократизм, интеллигентность, подлинная забота о государственных интересах, широта политической мысли, строгая требовательность в отношении к себе и к людям, гордость. В семье царит разум, а не чувства. Такие качества, как долг, честь, благородство, патриотизм, передаются в семье из поколения в поколение.</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«Мысль семейная»</a:t>
            </a:r>
          </a:p>
        </p:txBody>
      </p:sp>
      <p:sp>
        <p:nvSpPr>
          <p:cNvPr id="10" name="Text Box 8"/>
          <p:cNvSpPr txBox="1">
            <a:spLocks noChangeArrowheads="1"/>
          </p:cNvSpPr>
          <p:nvPr/>
        </p:nvSpPr>
        <p:spPr bwMode="auto">
          <a:xfrm>
            <a:off x="3357554" y="642918"/>
            <a:ext cx="5572164"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В изображении конкретных семей</a:t>
            </a:r>
          </a:p>
        </p:txBody>
      </p:sp>
      <p:pic>
        <p:nvPicPr>
          <p:cNvPr id="5124" name="Picture 4" descr="C:\Мои документы\Писатели\Толстой\война и мир\0_8bb41_674ffd9e_XL.jpg"/>
          <p:cNvPicPr>
            <a:picLocks noChangeAspect="1" noChangeArrowheads="1"/>
          </p:cNvPicPr>
          <p:nvPr/>
        </p:nvPicPr>
        <p:blipFill>
          <a:blip r:embed="rId2" cstate="print"/>
          <a:srcRect/>
          <a:stretch>
            <a:fillRect/>
          </a:stretch>
        </p:blipFill>
        <p:spPr bwMode="auto">
          <a:xfrm>
            <a:off x="5429256" y="1428736"/>
            <a:ext cx="3551004" cy="4214842"/>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107504" y="1214422"/>
            <a:ext cx="5400600" cy="544764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rPr>
              <a:t>Семья Курагиных</a:t>
            </a:r>
          </a:p>
          <a:p>
            <a:pPr algn="ctr">
              <a:spcBef>
                <a:spcPct val="50000"/>
              </a:spcBef>
            </a:pPr>
            <a:r>
              <a:rPr lang="ru-RU" sz="2400" dirty="0" smtClean="0"/>
              <a:t>В этой семье отсутствуют душевные связи, в ней живут люди, родные только по крови. Отсутствие духовного родства делает семью формальным объединением, не способным воспитать нравственное отношение к жизни. Члены этой семьи оказываются способными лишь к разрушению: Анатоль стал причиной разрыва князя Андрея и Наташи, Элен едва не разбила жизнь Пьера. Они эгоистичны, лишены взаимного уважения и погружены в пучину лжи и фальши.</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«Мысль семейная»</a:t>
            </a:r>
          </a:p>
        </p:txBody>
      </p:sp>
      <p:sp>
        <p:nvSpPr>
          <p:cNvPr id="10" name="Text Box 8"/>
          <p:cNvSpPr txBox="1">
            <a:spLocks noChangeArrowheads="1"/>
          </p:cNvSpPr>
          <p:nvPr/>
        </p:nvSpPr>
        <p:spPr bwMode="auto">
          <a:xfrm>
            <a:off x="3357554" y="642918"/>
            <a:ext cx="5572164"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В изображении конкретных семей</a:t>
            </a:r>
          </a:p>
        </p:txBody>
      </p:sp>
      <p:pic>
        <p:nvPicPr>
          <p:cNvPr id="1026" name="Picture 2" descr="C:\Documents and Settings\user\Рабочий стол\фото\989376365.jpg"/>
          <p:cNvPicPr>
            <a:picLocks noChangeAspect="1" noChangeArrowheads="1"/>
          </p:cNvPicPr>
          <p:nvPr/>
        </p:nvPicPr>
        <p:blipFill>
          <a:blip r:embed="rId2" cstate="print"/>
          <a:srcRect/>
          <a:stretch>
            <a:fillRect/>
          </a:stretch>
        </p:blipFill>
        <p:spPr bwMode="auto">
          <a:xfrm>
            <a:off x="5724128" y="3645024"/>
            <a:ext cx="3240360" cy="2160240"/>
          </a:xfrm>
          <a:prstGeom prst="rect">
            <a:avLst/>
          </a:prstGeom>
          <a:solidFill>
            <a:srgbClr val="A50021"/>
          </a:solidFill>
          <a:ln>
            <a:solidFill>
              <a:srgbClr val="A50021"/>
            </a:solidFill>
          </a:ln>
        </p:spPr>
      </p:pic>
      <p:pic>
        <p:nvPicPr>
          <p:cNvPr id="1027" name="Picture 3" descr="C:\Documents and Settings\user\Рабочий стол\фото\753359.jpg"/>
          <p:cNvPicPr>
            <a:picLocks noChangeAspect="1" noChangeArrowheads="1"/>
          </p:cNvPicPr>
          <p:nvPr/>
        </p:nvPicPr>
        <p:blipFill>
          <a:blip r:embed="rId3" cstate="print"/>
          <a:srcRect/>
          <a:stretch>
            <a:fillRect/>
          </a:stretch>
        </p:blipFill>
        <p:spPr bwMode="auto">
          <a:xfrm>
            <a:off x="5692712" y="1412776"/>
            <a:ext cx="3248887" cy="1944216"/>
          </a:xfrm>
          <a:prstGeom prst="rect">
            <a:avLst/>
          </a:prstGeom>
          <a:solidFill>
            <a:srgbClr val="A50021"/>
          </a:solidFill>
          <a:ln>
            <a:solidFill>
              <a:srgbClr val="A50021"/>
            </a:solidFill>
          </a:ln>
        </p:spPr>
      </p:pic>
    </p:spTree>
    <p:extLst>
      <p:ext uri="{BB962C8B-B14F-4D97-AF65-F5344CB8AC3E}">
        <p14:creationId xmlns:p14="http://schemas.microsoft.com/office/powerpoint/2010/main" xmlns="" val="765992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4283968" y="1340768"/>
            <a:ext cx="4608512" cy="3046988"/>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Добрые и простодушные люди, рады всем, кто приходит в их дом. Им свойственно истинно русское стремление к широте и размаху, в их доме атмосфера радушия, любви, культ детей. Даже дворовые люди ощущают себя с хозяевами единой семьей.</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Семья Ростовых</a:t>
            </a:r>
          </a:p>
        </p:txBody>
      </p:sp>
      <p:sp>
        <p:nvSpPr>
          <p:cNvPr id="10" name="Text Box 8"/>
          <p:cNvSpPr txBox="1">
            <a:spLocks noChangeArrowheads="1"/>
          </p:cNvSpPr>
          <p:nvPr/>
        </p:nvSpPr>
        <p:spPr bwMode="auto">
          <a:xfrm>
            <a:off x="251520" y="707886"/>
            <a:ext cx="3565630"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Граф и графиня </a:t>
            </a:r>
            <a:r>
              <a:rPr lang="ru-RU" sz="2400" dirty="0" err="1" smtClean="0">
                <a:solidFill>
                  <a:srgbClr val="A50021"/>
                </a:solidFill>
                <a:latin typeface="Monotype Corsiva" pitchFamily="66" charset="0"/>
              </a:rPr>
              <a:t>Ростовы</a:t>
            </a:r>
            <a:endParaRPr lang="ru-RU" sz="2400" dirty="0" smtClean="0">
              <a:solidFill>
                <a:srgbClr val="A50021"/>
              </a:solidFill>
              <a:latin typeface="Monotype Corsiva" pitchFamily="66" charset="0"/>
            </a:endParaRPr>
          </a:p>
        </p:txBody>
      </p:sp>
      <p:pic>
        <p:nvPicPr>
          <p:cNvPr id="2050" name="Picture 2" descr="C:\Documents and Settings\user\Рабочий стол\фото\5541_1278923898.jpg"/>
          <p:cNvPicPr>
            <a:picLocks noChangeAspect="1" noChangeArrowheads="1"/>
          </p:cNvPicPr>
          <p:nvPr/>
        </p:nvPicPr>
        <p:blipFill>
          <a:blip r:embed="rId2" cstate="print"/>
          <a:srcRect/>
          <a:stretch>
            <a:fillRect/>
          </a:stretch>
        </p:blipFill>
        <p:spPr bwMode="auto">
          <a:xfrm>
            <a:off x="179512" y="1484784"/>
            <a:ext cx="3960440" cy="5079375"/>
          </a:xfrm>
          <a:prstGeom prst="rect">
            <a:avLst/>
          </a:prstGeom>
          <a:noFill/>
          <a:ln>
            <a:solidFill>
              <a:srgbClr val="A50021"/>
            </a:solidFill>
          </a:ln>
        </p:spPr>
      </p:pic>
    </p:spTree>
    <p:extLst>
      <p:ext uri="{BB962C8B-B14F-4D97-AF65-F5344CB8AC3E}">
        <p14:creationId xmlns:p14="http://schemas.microsoft.com/office/powerpoint/2010/main" xmlns="" val="510857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История создания</a:t>
            </a:r>
          </a:p>
        </p:txBody>
      </p:sp>
      <p:pic>
        <p:nvPicPr>
          <p:cNvPr id="1026" name="Picture 2" descr="C:\Мои документы\Писатели\Толстой\война и мир\TOLSTOI_Lev_Nikolaevich18.jpg"/>
          <p:cNvPicPr>
            <a:picLocks noChangeAspect="1" noChangeArrowheads="1"/>
          </p:cNvPicPr>
          <p:nvPr/>
        </p:nvPicPr>
        <p:blipFill>
          <a:blip r:embed="rId2" cstate="print"/>
          <a:srcRect/>
          <a:stretch>
            <a:fillRect/>
          </a:stretch>
        </p:blipFill>
        <p:spPr bwMode="auto">
          <a:xfrm>
            <a:off x="4920411" y="1052736"/>
            <a:ext cx="3996407" cy="3960439"/>
          </a:xfrm>
          <a:prstGeom prst="rect">
            <a:avLst/>
          </a:prstGeom>
          <a:noFill/>
          <a:ln>
            <a:solidFill>
              <a:srgbClr val="A50021"/>
            </a:solidFill>
          </a:ln>
        </p:spPr>
      </p:pic>
      <p:sp>
        <p:nvSpPr>
          <p:cNvPr id="5" name="Text Box 8"/>
          <p:cNvSpPr txBox="1">
            <a:spLocks noChangeArrowheads="1"/>
          </p:cNvSpPr>
          <p:nvPr/>
        </p:nvSpPr>
        <p:spPr bwMode="auto">
          <a:xfrm>
            <a:off x="251520" y="742363"/>
            <a:ext cx="4392488" cy="1569660"/>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Чтобы объяснить причину пребывания героя в Сибири, автор вынужден обратиться к истории 1825г.</a:t>
            </a:r>
            <a:endParaRPr lang="ru-RU" sz="2400" dirty="0"/>
          </a:p>
        </p:txBody>
      </p:sp>
      <p:sp>
        <p:nvSpPr>
          <p:cNvPr id="6" name="Text Box 8"/>
          <p:cNvSpPr txBox="1">
            <a:spLocks noChangeArrowheads="1"/>
          </p:cNvSpPr>
          <p:nvPr/>
        </p:nvSpPr>
        <p:spPr bwMode="auto">
          <a:xfrm>
            <a:off x="251520" y="2492896"/>
            <a:ext cx="4392488" cy="1569660"/>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Молодость героя приходится на 1812г, откуда и намеревается Толстой по новому замыслу начать свой роман.</a:t>
            </a:r>
            <a:endParaRPr lang="ru-RU" sz="2400" dirty="0"/>
          </a:p>
        </p:txBody>
      </p:sp>
      <p:sp>
        <p:nvSpPr>
          <p:cNvPr id="8" name="Text Box 8"/>
          <p:cNvSpPr txBox="1">
            <a:spLocks noChangeArrowheads="1"/>
          </p:cNvSpPr>
          <p:nvPr/>
        </p:nvSpPr>
        <p:spPr bwMode="auto">
          <a:xfrm>
            <a:off x="107504" y="5584016"/>
            <a:ext cx="8809314" cy="1200329"/>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Чтобы рассказывать о победах русской армии в войне 1812г, Толстой считает необходимым рассказать и о трагических страницах истории, которые относятся к 1805г</a:t>
            </a:r>
            <a:endParaRPr lang="ru-RU" sz="2400" dirty="0"/>
          </a:p>
        </p:txBody>
      </p:sp>
    </p:spTree>
    <p:extLst>
      <p:ext uri="{BB962C8B-B14F-4D97-AF65-F5344CB8AC3E}">
        <p14:creationId xmlns:p14="http://schemas.microsoft.com/office/powerpoint/2010/main" xmlns="" val="41205438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179512" y="1412776"/>
            <a:ext cx="4608512" cy="452431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«Невысокий курчавый молодой человек с открытым выражением лица». Служит в гусарском Павлодарском полку. Служебные взаимоотношения выстраивает при помощи трёх составляющих: честь, достоинство и верность присяге. Николая не отличает глубина ума, автор называет его «простодушным». И на самом деле перед нами простая душа, честная и порядочная.</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Семья Ростовых</a:t>
            </a:r>
          </a:p>
        </p:txBody>
      </p:sp>
      <p:sp>
        <p:nvSpPr>
          <p:cNvPr id="10" name="Text Box 8"/>
          <p:cNvSpPr txBox="1">
            <a:spLocks noChangeArrowheads="1"/>
          </p:cNvSpPr>
          <p:nvPr/>
        </p:nvSpPr>
        <p:spPr bwMode="auto">
          <a:xfrm>
            <a:off x="251520" y="707886"/>
            <a:ext cx="3565630"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Николай Ростов</a:t>
            </a:r>
          </a:p>
        </p:txBody>
      </p:sp>
      <p:pic>
        <p:nvPicPr>
          <p:cNvPr id="3074" name="Picture 2" descr="C:\Documents and Settings\user\Рабочий стол\фото\b57c69f646f8.jpg"/>
          <p:cNvPicPr>
            <a:picLocks noChangeAspect="1" noChangeArrowheads="1"/>
          </p:cNvPicPr>
          <p:nvPr/>
        </p:nvPicPr>
        <p:blipFill>
          <a:blip r:embed="rId2" cstate="print"/>
          <a:srcRect/>
          <a:stretch>
            <a:fillRect/>
          </a:stretch>
        </p:blipFill>
        <p:spPr bwMode="auto">
          <a:xfrm>
            <a:off x="5076056" y="1844824"/>
            <a:ext cx="3705225" cy="3238500"/>
          </a:xfrm>
          <a:prstGeom prst="rect">
            <a:avLst/>
          </a:prstGeom>
          <a:noFill/>
          <a:ln>
            <a:solidFill>
              <a:srgbClr val="A50021"/>
            </a:solidFill>
          </a:ln>
        </p:spPr>
      </p:pic>
    </p:spTree>
    <p:extLst>
      <p:ext uri="{BB962C8B-B14F-4D97-AF65-F5344CB8AC3E}">
        <p14:creationId xmlns:p14="http://schemas.microsoft.com/office/powerpoint/2010/main" xmlns="" val="25586737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4644008" y="1340768"/>
            <a:ext cx="4248472" cy="3785652"/>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Выросла в атмосфере семьи, и многие черты характера объясняются семейными «корнями». Выйдя замуж, как мать, заботится о муже и детях, проявляет хозяйственность. Есть в ней и черты отца: доброта, желание объединить и осчастливить всех, широта натуры.</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Семья Ростовых</a:t>
            </a:r>
          </a:p>
        </p:txBody>
      </p:sp>
      <p:sp>
        <p:nvSpPr>
          <p:cNvPr id="10" name="Text Box 8"/>
          <p:cNvSpPr txBox="1">
            <a:spLocks noChangeArrowheads="1"/>
          </p:cNvSpPr>
          <p:nvPr/>
        </p:nvSpPr>
        <p:spPr bwMode="auto">
          <a:xfrm>
            <a:off x="251520" y="707886"/>
            <a:ext cx="3565630"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Наташа Ростова</a:t>
            </a:r>
          </a:p>
        </p:txBody>
      </p:sp>
      <p:pic>
        <p:nvPicPr>
          <p:cNvPr id="4098" name="Picture 2" descr="C:\Documents and Settings\user\Рабочий стол\фото\1173130426338.jpg"/>
          <p:cNvPicPr>
            <a:picLocks noChangeAspect="1" noChangeArrowheads="1"/>
          </p:cNvPicPr>
          <p:nvPr/>
        </p:nvPicPr>
        <p:blipFill>
          <a:blip r:embed="rId2" cstate="print"/>
          <a:srcRect/>
          <a:stretch>
            <a:fillRect/>
          </a:stretch>
        </p:blipFill>
        <p:spPr bwMode="auto">
          <a:xfrm>
            <a:off x="251520" y="1844824"/>
            <a:ext cx="4008253" cy="4032448"/>
          </a:xfrm>
          <a:prstGeom prst="rect">
            <a:avLst/>
          </a:prstGeom>
          <a:noFill/>
          <a:ln>
            <a:solidFill>
              <a:srgbClr val="A50021"/>
            </a:solidFill>
          </a:ln>
        </p:spPr>
      </p:pic>
    </p:spTree>
    <p:extLst>
      <p:ext uri="{BB962C8B-B14F-4D97-AF65-F5344CB8AC3E}">
        <p14:creationId xmlns:p14="http://schemas.microsoft.com/office/powerpoint/2010/main" xmlns="" val="2212178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4499992" y="1340768"/>
            <a:ext cx="4392488" cy="1569660"/>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Она не родная в семье, но ей здесь очень уютно, потому что её так же трепетно и нежно любят, как и других детей.</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Семья Ростовых</a:t>
            </a:r>
          </a:p>
        </p:txBody>
      </p:sp>
      <p:sp>
        <p:nvSpPr>
          <p:cNvPr id="10" name="Text Box 8"/>
          <p:cNvSpPr txBox="1">
            <a:spLocks noChangeArrowheads="1"/>
          </p:cNvSpPr>
          <p:nvPr/>
        </p:nvSpPr>
        <p:spPr bwMode="auto">
          <a:xfrm>
            <a:off x="251520" y="707886"/>
            <a:ext cx="3565630"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Соня</a:t>
            </a:r>
          </a:p>
        </p:txBody>
      </p:sp>
      <p:pic>
        <p:nvPicPr>
          <p:cNvPr id="5122" name="Picture 2" descr="C:\Documents and Settings\user\Рабочий стол\фото\2b5a3f4f8c58.jpg"/>
          <p:cNvPicPr>
            <a:picLocks noChangeAspect="1" noChangeArrowheads="1"/>
          </p:cNvPicPr>
          <p:nvPr/>
        </p:nvPicPr>
        <p:blipFill>
          <a:blip r:embed="rId2" cstate="print"/>
          <a:srcRect/>
          <a:stretch>
            <a:fillRect/>
          </a:stretch>
        </p:blipFill>
        <p:spPr bwMode="auto">
          <a:xfrm>
            <a:off x="539552" y="1556792"/>
            <a:ext cx="3752850" cy="4191000"/>
          </a:xfrm>
          <a:prstGeom prst="rect">
            <a:avLst/>
          </a:prstGeom>
          <a:noFill/>
          <a:ln>
            <a:solidFill>
              <a:srgbClr val="A50021"/>
            </a:solidFill>
          </a:ln>
        </p:spPr>
      </p:pic>
    </p:spTree>
    <p:extLst>
      <p:ext uri="{BB962C8B-B14F-4D97-AF65-F5344CB8AC3E}">
        <p14:creationId xmlns:p14="http://schemas.microsoft.com/office/powerpoint/2010/main" xmlns="" val="21777186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4067944" y="1340768"/>
            <a:ext cx="4824536" cy="2677656"/>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Младший сын Ростовых, всеобщий любимец. Добрый, честный, по-детски наивный. Охваченный сильным патриотическим чувством, добровольно уходит в действующую армию и погибает в бою с французами.</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Семья Ростовых</a:t>
            </a:r>
          </a:p>
        </p:txBody>
      </p:sp>
      <p:sp>
        <p:nvSpPr>
          <p:cNvPr id="10" name="Text Box 8"/>
          <p:cNvSpPr txBox="1">
            <a:spLocks noChangeArrowheads="1"/>
          </p:cNvSpPr>
          <p:nvPr/>
        </p:nvSpPr>
        <p:spPr bwMode="auto">
          <a:xfrm>
            <a:off x="251520" y="707886"/>
            <a:ext cx="3565630"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Петя Ростов</a:t>
            </a:r>
          </a:p>
        </p:txBody>
      </p:sp>
      <p:pic>
        <p:nvPicPr>
          <p:cNvPr id="1026" name="Picture 2" descr="C:\Documents and Settings\user\Рабочий стол\фото\31519_original.jpg"/>
          <p:cNvPicPr>
            <a:picLocks noChangeAspect="1" noChangeArrowheads="1"/>
          </p:cNvPicPr>
          <p:nvPr/>
        </p:nvPicPr>
        <p:blipFill>
          <a:blip r:embed="rId2" cstate="print"/>
          <a:srcRect b="6865"/>
          <a:stretch>
            <a:fillRect/>
          </a:stretch>
        </p:blipFill>
        <p:spPr bwMode="auto">
          <a:xfrm>
            <a:off x="395536" y="1988840"/>
            <a:ext cx="3333750" cy="2954064"/>
          </a:xfrm>
          <a:prstGeom prst="rect">
            <a:avLst/>
          </a:prstGeom>
          <a:noFill/>
          <a:ln>
            <a:solidFill>
              <a:srgbClr val="A50021"/>
            </a:solidFill>
          </a:ln>
        </p:spPr>
      </p:pic>
    </p:spTree>
    <p:extLst>
      <p:ext uri="{BB962C8B-B14F-4D97-AF65-F5344CB8AC3E}">
        <p14:creationId xmlns:p14="http://schemas.microsoft.com/office/powerpoint/2010/main" xmlns="" val="19955735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3491880" y="1340768"/>
            <a:ext cx="5400600" cy="1938992"/>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Её странное, холодное, эгоистическое поведение не вяжется с обстановкой в семье. Она то самое исключение, которое, как всегда, лишь подтверждает правило.</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Семья Ростовых</a:t>
            </a:r>
          </a:p>
        </p:txBody>
      </p:sp>
      <p:sp>
        <p:nvSpPr>
          <p:cNvPr id="10" name="Text Box 8"/>
          <p:cNvSpPr txBox="1">
            <a:spLocks noChangeArrowheads="1"/>
          </p:cNvSpPr>
          <p:nvPr/>
        </p:nvSpPr>
        <p:spPr bwMode="auto">
          <a:xfrm>
            <a:off x="251520" y="707886"/>
            <a:ext cx="3565630"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Вера</a:t>
            </a:r>
          </a:p>
        </p:txBody>
      </p:sp>
    </p:spTree>
    <p:extLst>
      <p:ext uri="{BB962C8B-B14F-4D97-AF65-F5344CB8AC3E}">
        <p14:creationId xmlns:p14="http://schemas.microsoft.com/office/powerpoint/2010/main" xmlns="" val="5192901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179512" y="1268760"/>
            <a:ext cx="5400600" cy="3046988"/>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Гордится происхождением от Рюрика, но не признаёт Бога. Аристократ, соблюдает неукоснительный порядок во всём. Основные черты – сдержанность чувств, великодушие и достоинство. Но аристократизм для него – это порядок без чопорности, чувства без сантиментов.</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Семья Болконских</a:t>
            </a:r>
          </a:p>
        </p:txBody>
      </p:sp>
      <p:sp>
        <p:nvSpPr>
          <p:cNvPr id="10" name="Text Box 8"/>
          <p:cNvSpPr txBox="1">
            <a:spLocks noChangeArrowheads="1"/>
          </p:cNvSpPr>
          <p:nvPr/>
        </p:nvSpPr>
        <p:spPr bwMode="auto">
          <a:xfrm>
            <a:off x="323528" y="692696"/>
            <a:ext cx="3565630"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Князь Николай Андреевич</a:t>
            </a:r>
          </a:p>
        </p:txBody>
      </p:sp>
      <p:sp>
        <p:nvSpPr>
          <p:cNvPr id="5" name="Text Box 8"/>
          <p:cNvSpPr txBox="1">
            <a:spLocks noChangeArrowheads="1"/>
          </p:cNvSpPr>
          <p:nvPr/>
        </p:nvSpPr>
        <p:spPr bwMode="auto">
          <a:xfrm>
            <a:off x="395536" y="4414957"/>
            <a:ext cx="8640960" cy="2308324"/>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Постоянно трудится: то пишет новый военный устав, то работает на станке, то занимается с дочерью. Много лет безвыездно находясь в деревне, в подробностях знает все военные и политические события. Считает, что на свете «есть только две добродетели – деятельность и ум»; всегда педантично следует своим убеждениям. Зорко, «насквозь» видит людей.</a:t>
            </a:r>
          </a:p>
        </p:txBody>
      </p:sp>
      <p:pic>
        <p:nvPicPr>
          <p:cNvPr id="2050" name="Picture 2" descr="C:\Documents and Settings\user\Рабочий стол\фото\tolsyoy_v_i_m.JPG"/>
          <p:cNvPicPr>
            <a:picLocks noChangeAspect="1" noChangeArrowheads="1"/>
          </p:cNvPicPr>
          <p:nvPr/>
        </p:nvPicPr>
        <p:blipFill>
          <a:blip r:embed="rId2" cstate="print"/>
          <a:srcRect/>
          <a:stretch>
            <a:fillRect/>
          </a:stretch>
        </p:blipFill>
        <p:spPr bwMode="auto">
          <a:xfrm>
            <a:off x="5868144" y="764704"/>
            <a:ext cx="2935213" cy="3496165"/>
          </a:xfrm>
          <a:prstGeom prst="rect">
            <a:avLst/>
          </a:prstGeom>
          <a:noFill/>
          <a:ln>
            <a:solidFill>
              <a:srgbClr val="A50021"/>
            </a:solidFill>
          </a:ln>
        </p:spPr>
      </p:pic>
    </p:spTree>
    <p:extLst>
      <p:ext uri="{BB962C8B-B14F-4D97-AF65-F5344CB8AC3E}">
        <p14:creationId xmlns:p14="http://schemas.microsoft.com/office/powerpoint/2010/main" xmlns="" val="8859919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179512" y="836712"/>
            <a:ext cx="4536504" cy="5632311"/>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У неё некрасивое лицо с прекрасными лучистыми глазами, глядя в которые, забываешь о некрасивости лица, тяжёлых шагах, нескладности фигуры. Она – воплощение глубокого духовного начала и удивительной, самоотверженной любви. Все её достоинства особенно ярко проступают в сравнении с Жюли Курагиной. Она умна, романтична и религиозна. Покорно переносит издёвки отца, не переставая его любить.</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Семья Болконских</a:t>
            </a:r>
          </a:p>
        </p:txBody>
      </p:sp>
      <p:sp>
        <p:nvSpPr>
          <p:cNvPr id="10" name="Text Box 8"/>
          <p:cNvSpPr txBox="1">
            <a:spLocks noChangeArrowheads="1"/>
          </p:cNvSpPr>
          <p:nvPr/>
        </p:nvSpPr>
        <p:spPr bwMode="auto">
          <a:xfrm>
            <a:off x="5292080" y="707886"/>
            <a:ext cx="3565630"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Княжна Марья</a:t>
            </a:r>
          </a:p>
        </p:txBody>
      </p:sp>
      <p:pic>
        <p:nvPicPr>
          <p:cNvPr id="3074" name="Picture 2" descr="C:\Documents and Settings\user\Рабочий стол\фото\57675642_7ak.jpg"/>
          <p:cNvPicPr>
            <a:picLocks noChangeAspect="1" noChangeArrowheads="1"/>
          </p:cNvPicPr>
          <p:nvPr/>
        </p:nvPicPr>
        <p:blipFill>
          <a:blip r:embed="rId2" cstate="print"/>
          <a:srcRect l="37040"/>
          <a:stretch>
            <a:fillRect/>
          </a:stretch>
        </p:blipFill>
        <p:spPr bwMode="auto">
          <a:xfrm>
            <a:off x="4789838" y="1454150"/>
            <a:ext cx="4227162" cy="2982962"/>
          </a:xfrm>
          <a:prstGeom prst="rect">
            <a:avLst/>
          </a:prstGeom>
          <a:noFill/>
          <a:ln>
            <a:solidFill>
              <a:srgbClr val="A50021"/>
            </a:solidFill>
          </a:ln>
        </p:spPr>
      </p:pic>
    </p:spTree>
    <p:extLst>
      <p:ext uri="{BB962C8B-B14F-4D97-AF65-F5344CB8AC3E}">
        <p14:creationId xmlns:p14="http://schemas.microsoft.com/office/powerpoint/2010/main" xmlns="" val="7660903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3347864" y="4293096"/>
            <a:ext cx="5400600" cy="2308324"/>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От отца, участника походов Суворова, ему передалось чувство патриотизма и желание приносить пользу людям. Его мечта – совершить подвиг во имя Родины. Во время войны 1812г он воюет на передовой.</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Семья Болконских</a:t>
            </a:r>
          </a:p>
        </p:txBody>
      </p:sp>
      <p:sp>
        <p:nvSpPr>
          <p:cNvPr id="10" name="Text Box 8"/>
          <p:cNvSpPr txBox="1">
            <a:spLocks noChangeArrowheads="1"/>
          </p:cNvSpPr>
          <p:nvPr/>
        </p:nvSpPr>
        <p:spPr bwMode="auto">
          <a:xfrm>
            <a:off x="5292080" y="707886"/>
            <a:ext cx="3565630"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Князь Андрей</a:t>
            </a:r>
          </a:p>
        </p:txBody>
      </p:sp>
      <p:pic>
        <p:nvPicPr>
          <p:cNvPr id="4098" name="Picture 2" descr="C:\Documents and Settings\user\Рабочий стол\фото\1b8100a72efa95d8879ac2b0d37b78f2.jpg"/>
          <p:cNvPicPr>
            <a:picLocks noChangeAspect="1" noChangeArrowheads="1"/>
          </p:cNvPicPr>
          <p:nvPr/>
        </p:nvPicPr>
        <p:blipFill>
          <a:blip r:embed="rId2" cstate="print"/>
          <a:srcRect/>
          <a:stretch>
            <a:fillRect/>
          </a:stretch>
        </p:blipFill>
        <p:spPr bwMode="auto">
          <a:xfrm>
            <a:off x="251520" y="764704"/>
            <a:ext cx="4909636" cy="3240360"/>
          </a:xfrm>
          <a:prstGeom prst="rect">
            <a:avLst/>
          </a:prstGeom>
          <a:noFill/>
          <a:ln>
            <a:solidFill>
              <a:srgbClr val="A50021"/>
            </a:solidFill>
          </a:ln>
        </p:spPr>
      </p:pic>
    </p:spTree>
    <p:extLst>
      <p:ext uri="{BB962C8B-B14F-4D97-AF65-F5344CB8AC3E}">
        <p14:creationId xmlns:p14="http://schemas.microsoft.com/office/powerpoint/2010/main" xmlns="" val="9261867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179512" y="764704"/>
            <a:ext cx="4968552" cy="2308324"/>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Сына князя Андрея мы видим в эпилоге романа маленьким мальчиком. Но он уже внимательно слушает Пьера, и в нём происходит какая-то сложная работа чувств и мыслей.</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Семья Болконских</a:t>
            </a:r>
          </a:p>
        </p:txBody>
      </p:sp>
      <p:sp>
        <p:nvSpPr>
          <p:cNvPr id="10" name="Text Box 8"/>
          <p:cNvSpPr txBox="1">
            <a:spLocks noChangeArrowheads="1"/>
          </p:cNvSpPr>
          <p:nvPr/>
        </p:nvSpPr>
        <p:spPr bwMode="auto">
          <a:xfrm>
            <a:off x="5292080" y="707886"/>
            <a:ext cx="3565630"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Николенька</a:t>
            </a:r>
          </a:p>
        </p:txBody>
      </p:sp>
      <p:pic>
        <p:nvPicPr>
          <p:cNvPr id="5122" name="Picture 2" descr="C:\Documents and Settings\user\Рабочий стол\фото\05FEE5F5-C5FD-4D18-B89B-119AFF35F210_cx1_cy26_cw98_mw1024_s_n_r1.jpg"/>
          <p:cNvPicPr>
            <a:picLocks noChangeAspect="1" noChangeArrowheads="1"/>
          </p:cNvPicPr>
          <p:nvPr/>
        </p:nvPicPr>
        <p:blipFill>
          <a:blip r:embed="rId2" cstate="print"/>
          <a:srcRect/>
          <a:stretch>
            <a:fillRect/>
          </a:stretch>
        </p:blipFill>
        <p:spPr bwMode="auto">
          <a:xfrm>
            <a:off x="2627784" y="3212976"/>
            <a:ext cx="6172944" cy="3472281"/>
          </a:xfrm>
          <a:prstGeom prst="rect">
            <a:avLst/>
          </a:prstGeom>
          <a:noFill/>
          <a:ln>
            <a:solidFill>
              <a:srgbClr val="A50021"/>
            </a:solidFill>
          </a:ln>
        </p:spPr>
      </p:pic>
    </p:spTree>
    <p:extLst>
      <p:ext uri="{BB962C8B-B14F-4D97-AF65-F5344CB8AC3E}">
        <p14:creationId xmlns:p14="http://schemas.microsoft.com/office/powerpoint/2010/main" xmlns="" val="16097629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3491880" y="1340768"/>
            <a:ext cx="5400600" cy="5262979"/>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Глава семьи – светский лев, расчётливый, холодный проходимец. Фальшивость, неестественность, алчность – основные его черты. Деньги и положение в обществе являются главным в его жизни. Ради денег он готов совершить самые низкие поступки, даже преступления (сцена смерти старого графа Безухова). Фактически он продаёт дочь, выдавая её замуж за Пьера Безухова. Князь признаётся, что он лишён «Родительской любви» и что дети – «обуза его существования».</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Семья Курагиных</a:t>
            </a:r>
          </a:p>
        </p:txBody>
      </p:sp>
      <p:sp>
        <p:nvSpPr>
          <p:cNvPr id="10" name="Text Box 8"/>
          <p:cNvSpPr txBox="1">
            <a:spLocks noChangeArrowheads="1"/>
          </p:cNvSpPr>
          <p:nvPr/>
        </p:nvSpPr>
        <p:spPr bwMode="auto">
          <a:xfrm>
            <a:off x="323528" y="728397"/>
            <a:ext cx="3565630"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Князь Василий</a:t>
            </a:r>
          </a:p>
        </p:txBody>
      </p:sp>
    </p:spTree>
    <p:extLst>
      <p:ext uri="{BB962C8B-B14F-4D97-AF65-F5344CB8AC3E}">
        <p14:creationId xmlns:p14="http://schemas.microsoft.com/office/powerpoint/2010/main" xmlns="" val="60005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Особенности жанра</a:t>
            </a:r>
          </a:p>
        </p:txBody>
      </p:sp>
      <p:sp>
        <p:nvSpPr>
          <p:cNvPr id="5" name="Text Box 8"/>
          <p:cNvSpPr txBox="1">
            <a:spLocks noChangeArrowheads="1"/>
          </p:cNvSpPr>
          <p:nvPr/>
        </p:nvSpPr>
        <p:spPr bwMode="auto">
          <a:xfrm>
            <a:off x="4067944" y="707886"/>
            <a:ext cx="4813179" cy="1938992"/>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anose="03010101010201010101" pitchFamily="66" charset="0"/>
              </a:rPr>
              <a:t>«Это не роман, ещё менее историческая хроника. «Война и мир» есть то, что хотел и мог выразить автор в той форме, в которой оно выразилось»,</a:t>
            </a:r>
            <a:r>
              <a:rPr lang="ru-RU" sz="2400" dirty="0" smtClean="0">
                <a:latin typeface="Monotype Corsiva" panose="03010101010201010101" pitchFamily="66" charset="0"/>
              </a:rPr>
              <a:t> - </a:t>
            </a:r>
            <a:r>
              <a:rPr lang="ru-RU" sz="2400" dirty="0" err="1" smtClean="0">
                <a:latin typeface="Monotype Corsiva" panose="03010101010201010101" pitchFamily="66" charset="0"/>
              </a:rPr>
              <a:t>Л.Н.Толстой</a:t>
            </a:r>
            <a:r>
              <a:rPr lang="ru-RU" sz="2400" dirty="0" smtClean="0">
                <a:latin typeface="Monotype Corsiva" panose="03010101010201010101" pitchFamily="66" charset="0"/>
              </a:rPr>
              <a:t>.</a:t>
            </a:r>
            <a:endParaRPr lang="ru-RU" sz="2400" dirty="0">
              <a:latin typeface="Monotype Corsiva" panose="03010101010201010101" pitchFamily="66" charset="0"/>
            </a:endParaRPr>
          </a:p>
        </p:txBody>
      </p:sp>
      <p:sp>
        <p:nvSpPr>
          <p:cNvPr id="8" name="Text Box 8"/>
          <p:cNvSpPr txBox="1">
            <a:spLocks noChangeArrowheads="1"/>
          </p:cNvSpPr>
          <p:nvPr/>
        </p:nvSpPr>
        <p:spPr bwMode="auto">
          <a:xfrm>
            <a:off x="167343" y="2846932"/>
            <a:ext cx="8809314" cy="3416320"/>
          </a:xfrm>
          <a:prstGeom prst="rect">
            <a:avLst/>
          </a:prstGeom>
          <a:solidFill>
            <a:srgbClr val="FFCCCC"/>
          </a:solidFill>
          <a:ln w="9525">
            <a:solidFill>
              <a:srgbClr val="A50021"/>
            </a:solidFill>
            <a:miter lim="800000"/>
            <a:headEnd/>
            <a:tailEnd/>
          </a:ln>
        </p:spPr>
        <p:txBody>
          <a:bodyPr wrap="square">
            <a:spAutoFit/>
          </a:bodyPr>
          <a:lstStyle/>
          <a:p>
            <a:pPr algn="ctr"/>
            <a:r>
              <a:rPr lang="ru-RU" sz="2400" dirty="0">
                <a:solidFill>
                  <a:srgbClr val="A50021"/>
                </a:solidFill>
              </a:rPr>
              <a:t>Признаки эпического начала повествования</a:t>
            </a:r>
            <a:r>
              <a:rPr lang="ru-RU" sz="2400" dirty="0" smtClean="0">
                <a:solidFill>
                  <a:srgbClr val="A50021"/>
                </a:solidFill>
              </a:rPr>
              <a:t>:</a:t>
            </a:r>
          </a:p>
          <a:p>
            <a:pPr algn="ctr"/>
            <a:endParaRPr lang="ru-RU" sz="2400" dirty="0"/>
          </a:p>
          <a:p>
            <a:pPr algn="just"/>
            <a:r>
              <a:rPr lang="ru-RU" sz="2400" dirty="0"/>
              <a:t>- Насыщенность крупными, катастрофическими событиями.</a:t>
            </a:r>
          </a:p>
          <a:p>
            <a:pPr algn="just"/>
            <a:r>
              <a:rPr lang="ru-RU" sz="2400" dirty="0"/>
              <a:t>- Испытания героев исключительными обстоятельствами.</a:t>
            </a:r>
          </a:p>
          <a:p>
            <a:pPr algn="just"/>
            <a:r>
              <a:rPr lang="ru-RU" sz="2400" dirty="0"/>
              <a:t>- Раскрытие необыкновенных способностей человека, его душевных сил.</a:t>
            </a:r>
          </a:p>
          <a:p>
            <a:pPr algn="just"/>
            <a:r>
              <a:rPr lang="ru-RU" sz="2400" dirty="0"/>
              <a:t>- Использование приёма антитезы, резкого контраста.</a:t>
            </a:r>
          </a:p>
          <a:p>
            <a:pPr algn="just"/>
            <a:r>
              <a:rPr lang="ru-RU" sz="2400" dirty="0"/>
              <a:t>- Отсутствие границ между прозаическим и поэтическим в описании всемирно-исторических событий.</a:t>
            </a:r>
          </a:p>
        </p:txBody>
      </p:sp>
    </p:spTree>
    <p:extLst>
      <p:ext uri="{BB962C8B-B14F-4D97-AF65-F5344CB8AC3E}">
        <p14:creationId xmlns:p14="http://schemas.microsoft.com/office/powerpoint/2010/main" xmlns="" val="23912242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3923928" y="1340768"/>
            <a:ext cx="4968552" cy="5262979"/>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Кутила и игрок. Князь Василий называет красавца-сына «Беспокойным дураком». Причинил много горя Ростовым и Болконским. В нём заложено животное безнравственное начало. Будучи женатым на польке, вступает в новые связи, ищет богатую жену. Безнравственность и низость особенно ярко проявляются в отношении к Наташе, в истории сватовства к княжне Марье Болконской (эпизод с мадемуазель </a:t>
            </a:r>
            <a:r>
              <a:rPr lang="ru-RU" sz="2400" dirty="0" err="1" smtClean="0"/>
              <a:t>Бурьен</a:t>
            </a:r>
            <a:r>
              <a:rPr lang="ru-RU" sz="2400" dirty="0" smtClean="0"/>
              <a:t>).</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Семья Курагиных</a:t>
            </a:r>
          </a:p>
        </p:txBody>
      </p:sp>
      <p:sp>
        <p:nvSpPr>
          <p:cNvPr id="10" name="Text Box 8"/>
          <p:cNvSpPr txBox="1">
            <a:spLocks noChangeArrowheads="1"/>
          </p:cNvSpPr>
          <p:nvPr/>
        </p:nvSpPr>
        <p:spPr bwMode="auto">
          <a:xfrm>
            <a:off x="323528" y="728397"/>
            <a:ext cx="3565630"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Анатоль</a:t>
            </a:r>
          </a:p>
        </p:txBody>
      </p:sp>
      <p:pic>
        <p:nvPicPr>
          <p:cNvPr id="1026" name="Picture 2" descr="C:\Documents and Settings\user\Рабочий стол\фото\989376365.jpg"/>
          <p:cNvPicPr>
            <a:picLocks noChangeAspect="1" noChangeArrowheads="1"/>
          </p:cNvPicPr>
          <p:nvPr/>
        </p:nvPicPr>
        <p:blipFill>
          <a:blip r:embed="rId2" cstate="print"/>
          <a:srcRect/>
          <a:stretch>
            <a:fillRect/>
          </a:stretch>
        </p:blipFill>
        <p:spPr bwMode="auto">
          <a:xfrm>
            <a:off x="179512" y="1340768"/>
            <a:ext cx="3593976" cy="2395984"/>
          </a:xfrm>
          <a:prstGeom prst="rect">
            <a:avLst/>
          </a:prstGeom>
          <a:solidFill>
            <a:srgbClr val="A50021"/>
          </a:solidFill>
        </p:spPr>
      </p:pic>
      <p:pic>
        <p:nvPicPr>
          <p:cNvPr id="1027" name="Picture 3" descr="C:\Documents and Settings\user\Рабочий стол\фото\989378309.jpg"/>
          <p:cNvPicPr>
            <a:picLocks noChangeAspect="1" noChangeArrowheads="1"/>
          </p:cNvPicPr>
          <p:nvPr/>
        </p:nvPicPr>
        <p:blipFill>
          <a:blip r:embed="rId3" cstate="print"/>
          <a:srcRect/>
          <a:stretch>
            <a:fillRect/>
          </a:stretch>
        </p:blipFill>
        <p:spPr bwMode="auto">
          <a:xfrm>
            <a:off x="179512" y="4077072"/>
            <a:ext cx="3600400" cy="2040227"/>
          </a:xfrm>
          <a:prstGeom prst="rect">
            <a:avLst/>
          </a:prstGeom>
          <a:solidFill>
            <a:srgbClr val="A50021"/>
          </a:solidFill>
        </p:spPr>
      </p:pic>
    </p:spTree>
    <p:extLst>
      <p:ext uri="{BB962C8B-B14F-4D97-AF65-F5344CB8AC3E}">
        <p14:creationId xmlns:p14="http://schemas.microsoft.com/office/powerpoint/2010/main" xmlns="" val="33610121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3491880" y="1340768"/>
            <a:ext cx="5400600" cy="3416320"/>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Второй сын князя Василия – «покойный дурак». Поражает необыкновенным внешним сходством с сестрой-красавицей, но, несмотря на сходство, поразительно дурён собой (красота имеет другую сторону – безобразную). Связан с остальными членами семьи только внешними отношениями, душевной близости у них нет.</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Семья Курагиных</a:t>
            </a:r>
          </a:p>
        </p:txBody>
      </p:sp>
      <p:sp>
        <p:nvSpPr>
          <p:cNvPr id="10" name="Text Box 8"/>
          <p:cNvSpPr txBox="1">
            <a:spLocks noChangeArrowheads="1"/>
          </p:cNvSpPr>
          <p:nvPr/>
        </p:nvSpPr>
        <p:spPr bwMode="auto">
          <a:xfrm>
            <a:off x="323528" y="728397"/>
            <a:ext cx="3565630"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Ипполит</a:t>
            </a:r>
          </a:p>
        </p:txBody>
      </p:sp>
    </p:spTree>
    <p:extLst>
      <p:ext uri="{BB962C8B-B14F-4D97-AF65-F5344CB8AC3E}">
        <p14:creationId xmlns:p14="http://schemas.microsoft.com/office/powerpoint/2010/main" xmlns="" val="33869574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5148064" y="1340768"/>
            <a:ext cx="3744416" cy="452431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Светская красавица, символ блеска, но и пустоты светской жизни. Женщина-хищница, готовая ради денег и положения в обществе на любую безнравственность и интригу. Холодное великолепие, мраморные плечи и неизменяющаяся улыбка делают её похожей на бездушную статую.</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Семья Курагиных</a:t>
            </a:r>
          </a:p>
        </p:txBody>
      </p:sp>
      <p:sp>
        <p:nvSpPr>
          <p:cNvPr id="10" name="Text Box 8"/>
          <p:cNvSpPr txBox="1">
            <a:spLocks noChangeArrowheads="1"/>
          </p:cNvSpPr>
          <p:nvPr/>
        </p:nvSpPr>
        <p:spPr bwMode="auto">
          <a:xfrm>
            <a:off x="323528" y="728397"/>
            <a:ext cx="3456384"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Элен</a:t>
            </a:r>
          </a:p>
        </p:txBody>
      </p:sp>
      <p:pic>
        <p:nvPicPr>
          <p:cNvPr id="2050" name="Picture 2" descr="C:\Documents and Settings\user\Рабочий стол\фото\173586.jpg"/>
          <p:cNvPicPr>
            <a:picLocks noChangeAspect="1" noChangeArrowheads="1"/>
          </p:cNvPicPr>
          <p:nvPr/>
        </p:nvPicPr>
        <p:blipFill>
          <a:blip r:embed="rId2" cstate="print"/>
          <a:srcRect/>
          <a:stretch>
            <a:fillRect/>
          </a:stretch>
        </p:blipFill>
        <p:spPr bwMode="auto">
          <a:xfrm>
            <a:off x="179512" y="1268760"/>
            <a:ext cx="4728529" cy="2088232"/>
          </a:xfrm>
          <a:prstGeom prst="rect">
            <a:avLst/>
          </a:prstGeom>
          <a:solidFill>
            <a:srgbClr val="A50021"/>
          </a:solidFill>
        </p:spPr>
      </p:pic>
      <p:pic>
        <p:nvPicPr>
          <p:cNvPr id="2051" name="Picture 3" descr="C:\Documents and Settings\user\Рабочий стол\фото\877093_original.jpg"/>
          <p:cNvPicPr>
            <a:picLocks noChangeAspect="1" noChangeArrowheads="1"/>
          </p:cNvPicPr>
          <p:nvPr/>
        </p:nvPicPr>
        <p:blipFill>
          <a:blip r:embed="rId3" cstate="print"/>
          <a:srcRect/>
          <a:stretch>
            <a:fillRect/>
          </a:stretch>
        </p:blipFill>
        <p:spPr bwMode="auto">
          <a:xfrm>
            <a:off x="827584" y="3435768"/>
            <a:ext cx="3456384" cy="3229450"/>
          </a:xfrm>
          <a:prstGeom prst="rect">
            <a:avLst/>
          </a:prstGeom>
          <a:solidFill>
            <a:srgbClr val="A50021"/>
          </a:solidFill>
        </p:spPr>
      </p:pic>
    </p:spTree>
    <p:extLst>
      <p:ext uri="{BB962C8B-B14F-4D97-AF65-F5344CB8AC3E}">
        <p14:creationId xmlns:p14="http://schemas.microsoft.com/office/powerpoint/2010/main" xmlns="" val="388169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2843808" y="548680"/>
            <a:ext cx="6120680" cy="3416320"/>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Эволюция героини показана на 15-летнем отрезке её жизни. Она появляется на странницах романа 13-летней – </a:t>
            </a:r>
            <a:r>
              <a:rPr lang="ru-RU" sz="2400" dirty="0" err="1" smtClean="0"/>
              <a:t>полуребёнок</a:t>
            </a:r>
            <a:r>
              <a:rPr lang="ru-RU" sz="2400" dirty="0" smtClean="0"/>
              <a:t>, </a:t>
            </a:r>
            <a:r>
              <a:rPr lang="ru-RU" sz="2400" dirty="0" err="1" smtClean="0"/>
              <a:t>полудевушка</a:t>
            </a:r>
            <a:r>
              <a:rPr lang="ru-RU" sz="2400" dirty="0" smtClean="0"/>
              <a:t>. Черноглазая, некрасивая – гадкий утёнок, готовый превратиться в прекрасного лебедя. Главные её черты – непосредственность, сердечность («ум сердца»). Она порывиста и романтична, основа её существования – любовь.</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Наташа Ростова</a:t>
            </a:r>
          </a:p>
        </p:txBody>
      </p:sp>
      <p:sp>
        <p:nvSpPr>
          <p:cNvPr id="5" name="Text Box 8"/>
          <p:cNvSpPr txBox="1">
            <a:spLocks noChangeArrowheads="1"/>
          </p:cNvSpPr>
          <p:nvPr/>
        </p:nvSpPr>
        <p:spPr bwMode="auto">
          <a:xfrm>
            <a:off x="539552" y="4077072"/>
            <a:ext cx="8424936" cy="2677656"/>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Секрет её обаяния не только в удивительной искренности, открытости сердца. Ей от рождения дано то, что так долго ищут в себе Пьер и Андрей – естественность души. Она не только умеет делать счастливыми других, но и умеет счастливой быть сама. Ей единственной в романе дано ощутить то состояние души, когда человек не верит в возможность зла, потому что сам готов делать только добро.</a:t>
            </a:r>
          </a:p>
        </p:txBody>
      </p:sp>
      <p:pic>
        <p:nvPicPr>
          <p:cNvPr id="6146" name="Picture 2" descr="C:\Documents and Settings\user\Рабочий стол\фото\5.jpg"/>
          <p:cNvPicPr>
            <a:picLocks noChangeAspect="1" noChangeArrowheads="1"/>
          </p:cNvPicPr>
          <p:nvPr/>
        </p:nvPicPr>
        <p:blipFill>
          <a:blip r:embed="rId2" cstate="print"/>
          <a:srcRect l="11938" r="13251"/>
          <a:stretch>
            <a:fillRect/>
          </a:stretch>
        </p:blipFill>
        <p:spPr bwMode="auto">
          <a:xfrm>
            <a:off x="140702" y="1196752"/>
            <a:ext cx="2548832" cy="1656184"/>
          </a:xfrm>
          <a:prstGeom prst="rect">
            <a:avLst/>
          </a:prstGeom>
          <a:noFill/>
          <a:ln>
            <a:solidFill>
              <a:srgbClr val="A50021"/>
            </a:solidFill>
          </a:ln>
        </p:spPr>
      </p:pic>
    </p:spTree>
    <p:extLst>
      <p:ext uri="{BB962C8B-B14F-4D97-AF65-F5344CB8AC3E}">
        <p14:creationId xmlns:p14="http://schemas.microsoft.com/office/powerpoint/2010/main" xmlns="" val="23649477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3131840" y="620688"/>
            <a:ext cx="5832648" cy="3785652"/>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Толстой наделяет свою любимую героиню необычайной нравственной силой и красотой. Её духовная красота проявляется в отношении к природе (Наташа в Отрадном), в естественном, врождённом умении чувствовать стихию народной жизни (пляска после охоты) и, конечно, в любви к окружающим (отношение к матери после гибели Пети, к раненому князю Андрею, к Пьеру). </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Наташа Ростова</a:t>
            </a:r>
          </a:p>
        </p:txBody>
      </p:sp>
      <p:sp>
        <p:nvSpPr>
          <p:cNvPr id="6" name="Text Box 8"/>
          <p:cNvSpPr txBox="1">
            <a:spLocks noChangeArrowheads="1"/>
          </p:cNvSpPr>
          <p:nvPr/>
        </p:nvSpPr>
        <p:spPr bwMode="auto">
          <a:xfrm>
            <a:off x="179512" y="4406340"/>
            <a:ext cx="8784976" cy="2308324"/>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Во время войны 1812г, переживая все тяготы, выпавшие на долю страны и народа, не испытывает духовного надлома – ведёт себя уверенно и мужественно (убеждает родных отдать свои повозки для раненых солдат). При этом она никак не оценивает и не вдумывается в то, что делает. Он просто повинуется некоему «роевому» инстинкту жизни.</a:t>
            </a:r>
          </a:p>
        </p:txBody>
      </p:sp>
      <p:pic>
        <p:nvPicPr>
          <p:cNvPr id="7170" name="Picture 2" descr="C:\Documents and Settings\user\Рабочий стол\фото\7770443c9d0dbcc25490f0d9a5db2c37.jpg"/>
          <p:cNvPicPr>
            <a:picLocks noChangeAspect="1" noChangeArrowheads="1"/>
          </p:cNvPicPr>
          <p:nvPr/>
        </p:nvPicPr>
        <p:blipFill>
          <a:blip r:embed="rId2" cstate="print"/>
          <a:srcRect/>
          <a:stretch>
            <a:fillRect/>
          </a:stretch>
        </p:blipFill>
        <p:spPr bwMode="auto">
          <a:xfrm>
            <a:off x="179512" y="836713"/>
            <a:ext cx="2818378" cy="1872208"/>
          </a:xfrm>
          <a:prstGeom prst="rect">
            <a:avLst/>
          </a:prstGeom>
          <a:noFill/>
          <a:ln>
            <a:solidFill>
              <a:srgbClr val="A50021"/>
            </a:solidFill>
          </a:ln>
        </p:spPr>
      </p:pic>
    </p:spTree>
    <p:extLst>
      <p:ext uri="{BB962C8B-B14F-4D97-AF65-F5344CB8AC3E}">
        <p14:creationId xmlns:p14="http://schemas.microsoft.com/office/powerpoint/2010/main" xmlns="" val="22155263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Наташа Ростова</a:t>
            </a:r>
          </a:p>
        </p:txBody>
      </p:sp>
      <p:sp>
        <p:nvSpPr>
          <p:cNvPr id="6" name="Text Box 8"/>
          <p:cNvSpPr txBox="1">
            <a:spLocks noChangeArrowheads="1"/>
          </p:cNvSpPr>
          <p:nvPr/>
        </p:nvSpPr>
        <p:spPr bwMode="auto">
          <a:xfrm>
            <a:off x="4985792" y="1196752"/>
            <a:ext cx="3906688" cy="4154984"/>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В эпилоге Наташа – жена Пьера и мать четверых детей. Толстой намеренно «принижает» её духовную красоту, делая её образ более «земным». Но сущность героини прежняя: смысл её жизни – любовь. В этом образе выражен идеал женщины, которому всю жизнь поклонялся Толстой.</a:t>
            </a:r>
          </a:p>
        </p:txBody>
      </p:sp>
      <p:pic>
        <p:nvPicPr>
          <p:cNvPr id="8194" name="Picture 2" descr="C:\Documents and Settings\user\Рабочий стол\фото\120073776_4397599_XlAu0YdZ0vU.jpg"/>
          <p:cNvPicPr>
            <a:picLocks noChangeAspect="1" noChangeArrowheads="1"/>
          </p:cNvPicPr>
          <p:nvPr/>
        </p:nvPicPr>
        <p:blipFill>
          <a:blip r:embed="rId2" cstate="print"/>
          <a:srcRect/>
          <a:stretch>
            <a:fillRect/>
          </a:stretch>
        </p:blipFill>
        <p:spPr bwMode="auto">
          <a:xfrm>
            <a:off x="179512" y="692696"/>
            <a:ext cx="4600575" cy="5753100"/>
          </a:xfrm>
          <a:prstGeom prst="rect">
            <a:avLst/>
          </a:prstGeom>
          <a:noFill/>
          <a:ln>
            <a:solidFill>
              <a:srgbClr val="A50021"/>
            </a:solidFill>
          </a:ln>
        </p:spPr>
      </p:pic>
    </p:spTree>
    <p:extLst>
      <p:ext uri="{BB962C8B-B14F-4D97-AF65-F5344CB8AC3E}">
        <p14:creationId xmlns:p14="http://schemas.microsoft.com/office/powerpoint/2010/main" xmlns="" val="579500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4283968" y="1124744"/>
            <a:ext cx="4608512" cy="4154984"/>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Всё существо героини не может находиться в состоянии покоя, </a:t>
            </a:r>
            <a:r>
              <a:rPr lang="ru-RU" sz="2400" dirty="0" err="1" smtClean="0"/>
              <a:t>невлюблённости</a:t>
            </a:r>
            <a:r>
              <a:rPr lang="ru-RU" sz="2400" dirty="0" smtClean="0"/>
              <a:t>. Сила её любви способна преображать души других людей: её пение спасает брата Николая от желания покончить с собой; её любовь возвращает к жизни князя Андрея; она даёт возможность разобраться в себе, понять смысл жизни и стать счастливым Пьеру.</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Любовь в жизни Наташи Ростовой</a:t>
            </a:r>
          </a:p>
        </p:txBody>
      </p:sp>
      <p:sp>
        <p:nvSpPr>
          <p:cNvPr id="10" name="Text Box 8"/>
          <p:cNvSpPr txBox="1">
            <a:spLocks noChangeArrowheads="1"/>
          </p:cNvSpPr>
          <p:nvPr/>
        </p:nvSpPr>
        <p:spPr bwMode="auto">
          <a:xfrm>
            <a:off x="323528" y="728397"/>
            <a:ext cx="3456384"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Спасение</a:t>
            </a:r>
          </a:p>
        </p:txBody>
      </p:sp>
      <p:pic>
        <p:nvPicPr>
          <p:cNvPr id="9218" name="Picture 2" descr="C:\Documents and Settings\user\Рабочий стол\фото\img2.jpg"/>
          <p:cNvPicPr>
            <a:picLocks noChangeAspect="1" noChangeArrowheads="1"/>
          </p:cNvPicPr>
          <p:nvPr/>
        </p:nvPicPr>
        <p:blipFill>
          <a:blip r:embed="rId2" cstate="print"/>
          <a:srcRect/>
          <a:stretch>
            <a:fillRect/>
          </a:stretch>
        </p:blipFill>
        <p:spPr bwMode="auto">
          <a:xfrm>
            <a:off x="179512" y="1484784"/>
            <a:ext cx="3903371" cy="4801146"/>
          </a:xfrm>
          <a:prstGeom prst="rect">
            <a:avLst/>
          </a:prstGeom>
          <a:noFill/>
          <a:ln>
            <a:solidFill>
              <a:srgbClr val="A50021"/>
            </a:solidFill>
          </a:ln>
        </p:spPr>
      </p:pic>
    </p:spTree>
    <p:extLst>
      <p:ext uri="{BB962C8B-B14F-4D97-AF65-F5344CB8AC3E}">
        <p14:creationId xmlns:p14="http://schemas.microsoft.com/office/powerpoint/2010/main" xmlns="" val="7931227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179512" y="707886"/>
            <a:ext cx="5184576" cy="6001643"/>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В страстном стремлении к любви Наташа не выдерживает разлуки с князем Андреем – в его отсутствие увлекается Анатолем Курагиным и даже решается ради него на побег из родного дома. Перестрадав обман и разрыв с Анатолем, она сурово судит свой «низкий, глупый и жестокий поступок». Испытав отчаянье, стыд и унижение, в нравственном отношении героиня становится ещё более чистой. Здесь Толстой раскрывает одну из своих заветных идей: любовь настоящая ведёт к истине, а чувственная страсть, принятая за любовь, - к неправде.</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Любовь в жизни Наташи Ростовой</a:t>
            </a:r>
          </a:p>
        </p:txBody>
      </p:sp>
      <p:sp>
        <p:nvSpPr>
          <p:cNvPr id="10" name="Text Box 8"/>
          <p:cNvSpPr txBox="1">
            <a:spLocks noChangeArrowheads="1"/>
          </p:cNvSpPr>
          <p:nvPr/>
        </p:nvSpPr>
        <p:spPr bwMode="auto">
          <a:xfrm>
            <a:off x="5724128" y="908720"/>
            <a:ext cx="3096344"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Истина</a:t>
            </a:r>
          </a:p>
        </p:txBody>
      </p:sp>
      <p:pic>
        <p:nvPicPr>
          <p:cNvPr id="10242" name="Picture 2" descr="C:\Documents and Settings\user\Рабочий стол\фото\0730d7bdf1b0c0c2ffc8538f1073e2c8640e20cd.jpg"/>
          <p:cNvPicPr>
            <a:picLocks noChangeAspect="1" noChangeArrowheads="1"/>
          </p:cNvPicPr>
          <p:nvPr/>
        </p:nvPicPr>
        <p:blipFill>
          <a:blip r:embed="rId2" cstate="print"/>
          <a:srcRect/>
          <a:stretch>
            <a:fillRect/>
          </a:stretch>
        </p:blipFill>
        <p:spPr bwMode="auto">
          <a:xfrm>
            <a:off x="5508104" y="1700808"/>
            <a:ext cx="3471999" cy="4035674"/>
          </a:xfrm>
          <a:prstGeom prst="rect">
            <a:avLst/>
          </a:prstGeom>
          <a:noFill/>
          <a:ln>
            <a:solidFill>
              <a:srgbClr val="A50021"/>
            </a:solidFill>
          </a:ln>
        </p:spPr>
      </p:pic>
    </p:spTree>
    <p:extLst>
      <p:ext uri="{BB962C8B-B14F-4D97-AF65-F5344CB8AC3E}">
        <p14:creationId xmlns:p14="http://schemas.microsoft.com/office/powerpoint/2010/main" xmlns="" val="17806250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4139952" y="945775"/>
            <a:ext cx="4680520" cy="5262979"/>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Разрыв с князем Андреем, его ранение и смерть привели героиню к глубокому душевному кризису. Отчаянье, скорбь, тяжёлая болезнь, убеждение, что «жизнь кончена», овладели Наташей. Но известие о гибели Пети выводит её из мира собственных мук и страданий: она переключается на заботу о матери, обезумевшей от горя («любовь к матери показала ей, что сущность её жизни – любовь – ещё жива в ней»).</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Любовь в жизни Наташи Ростовой</a:t>
            </a:r>
          </a:p>
        </p:txBody>
      </p:sp>
      <p:sp>
        <p:nvSpPr>
          <p:cNvPr id="10" name="Text Box 8"/>
          <p:cNvSpPr txBox="1">
            <a:spLocks noChangeArrowheads="1"/>
          </p:cNvSpPr>
          <p:nvPr/>
        </p:nvSpPr>
        <p:spPr bwMode="auto">
          <a:xfrm>
            <a:off x="323528" y="707886"/>
            <a:ext cx="3096344"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Возрождение</a:t>
            </a:r>
          </a:p>
        </p:txBody>
      </p:sp>
      <p:pic>
        <p:nvPicPr>
          <p:cNvPr id="11266" name="Picture 2" descr="C:\Documents and Settings\user\Рабочий стол\фото\238x0.jpg"/>
          <p:cNvPicPr>
            <a:picLocks noChangeAspect="1" noChangeArrowheads="1"/>
          </p:cNvPicPr>
          <p:nvPr/>
        </p:nvPicPr>
        <p:blipFill>
          <a:blip r:embed="rId2" cstate="print"/>
          <a:srcRect/>
          <a:stretch>
            <a:fillRect/>
          </a:stretch>
        </p:blipFill>
        <p:spPr bwMode="auto">
          <a:xfrm>
            <a:off x="179512" y="1412776"/>
            <a:ext cx="3610656" cy="5112568"/>
          </a:xfrm>
          <a:prstGeom prst="rect">
            <a:avLst/>
          </a:prstGeom>
          <a:noFill/>
          <a:ln>
            <a:solidFill>
              <a:srgbClr val="A50021"/>
            </a:solidFill>
          </a:ln>
        </p:spPr>
      </p:pic>
    </p:spTree>
    <p:extLst>
      <p:ext uri="{BB962C8B-B14F-4D97-AF65-F5344CB8AC3E}">
        <p14:creationId xmlns:p14="http://schemas.microsoft.com/office/powerpoint/2010/main" xmlns="" val="9725704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179512" y="707886"/>
            <a:ext cx="5184576" cy="5262979"/>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Высшее призвание и назначение героини Толстой видит в материнстве, в семье, в воспитании детей, так как именно женщина является тем светлым и добрым началом, которое ведёт мир к гармонии и красоте. В семейном союзе Наташи и Пьера каждый находит то, к чему стремился: Наташа счастлива в материнстве, а Пьер – в осознании себя надёжной опорой. Так понимает счастье Толстой. Любовь и семья – основа жизни, нравственная основа всего, что происходит в жизни.</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Любовь в жизни Наташи Ростовой</a:t>
            </a:r>
          </a:p>
        </p:txBody>
      </p:sp>
      <p:sp>
        <p:nvSpPr>
          <p:cNvPr id="10" name="Text Box 8"/>
          <p:cNvSpPr txBox="1">
            <a:spLocks noChangeArrowheads="1"/>
          </p:cNvSpPr>
          <p:nvPr/>
        </p:nvSpPr>
        <p:spPr bwMode="auto">
          <a:xfrm>
            <a:off x="5796136" y="620688"/>
            <a:ext cx="3096344"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Семья</a:t>
            </a:r>
          </a:p>
        </p:txBody>
      </p:sp>
      <p:pic>
        <p:nvPicPr>
          <p:cNvPr id="12290" name="Picture 2" descr="C:\Documents and Settings\user\Рабочий стол\фото\d0bfd18cd0b5d180-d0b8-d0bdd0b0d182d0b0d188d0b0-d180d0bed181d182d0bed0b2d0b0.jpg"/>
          <p:cNvPicPr>
            <a:picLocks noChangeAspect="1" noChangeArrowheads="1"/>
          </p:cNvPicPr>
          <p:nvPr/>
        </p:nvPicPr>
        <p:blipFill>
          <a:blip r:embed="rId2" cstate="print"/>
          <a:srcRect/>
          <a:stretch>
            <a:fillRect/>
          </a:stretch>
        </p:blipFill>
        <p:spPr bwMode="auto">
          <a:xfrm>
            <a:off x="5508104" y="1628800"/>
            <a:ext cx="3433321" cy="4752528"/>
          </a:xfrm>
          <a:prstGeom prst="rect">
            <a:avLst/>
          </a:prstGeom>
          <a:noFill/>
          <a:ln>
            <a:solidFill>
              <a:srgbClr val="A50021"/>
            </a:solidFill>
          </a:ln>
        </p:spPr>
      </p:pic>
    </p:spTree>
    <p:extLst>
      <p:ext uri="{BB962C8B-B14F-4D97-AF65-F5344CB8AC3E}">
        <p14:creationId xmlns:p14="http://schemas.microsoft.com/office/powerpoint/2010/main" xmlns="" val="2935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Основной художественный приём - антитеза</a:t>
            </a:r>
          </a:p>
        </p:txBody>
      </p:sp>
      <p:sp>
        <p:nvSpPr>
          <p:cNvPr id="16" name="Text Box 8"/>
          <p:cNvSpPr txBox="1">
            <a:spLocks noChangeArrowheads="1"/>
          </p:cNvSpPr>
          <p:nvPr/>
        </p:nvSpPr>
        <p:spPr bwMode="auto">
          <a:xfrm>
            <a:off x="357158" y="928670"/>
            <a:ext cx="5214974"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rPr>
              <a:t>Антитеза - противопоставление</a:t>
            </a:r>
            <a:endParaRPr lang="ru-RU" sz="2400" dirty="0">
              <a:solidFill>
                <a:srgbClr val="A50021"/>
              </a:solidFill>
            </a:endParaRPr>
          </a:p>
        </p:txBody>
      </p:sp>
      <p:sp>
        <p:nvSpPr>
          <p:cNvPr id="7" name="Text Box 8"/>
          <p:cNvSpPr txBox="1">
            <a:spLocks noChangeArrowheads="1"/>
          </p:cNvSpPr>
          <p:nvPr/>
        </p:nvSpPr>
        <p:spPr bwMode="auto">
          <a:xfrm>
            <a:off x="1000100" y="1857364"/>
            <a:ext cx="8001056" cy="3600986"/>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Этот приём составляет стержень всего романа:</a:t>
            </a:r>
          </a:p>
          <a:p>
            <a:pPr algn="ctr">
              <a:spcBef>
                <a:spcPct val="50000"/>
              </a:spcBef>
              <a:buFontTx/>
              <a:buChar char="-"/>
            </a:pPr>
            <a:r>
              <a:rPr lang="ru-RU" sz="2400" dirty="0" smtClean="0"/>
              <a:t>противопоставление начинается уже с названия романа (война и мир);</a:t>
            </a:r>
          </a:p>
          <a:p>
            <a:pPr algn="ctr">
              <a:spcBef>
                <a:spcPct val="50000"/>
              </a:spcBef>
              <a:buFontTx/>
              <a:buChar char="-"/>
            </a:pPr>
            <a:r>
              <a:rPr lang="ru-RU" sz="2400" dirty="0" smtClean="0"/>
              <a:t> противопоставлены две войны (1805 – 1807 и 1812) и два сражения (</a:t>
            </a:r>
            <a:r>
              <a:rPr lang="ru-RU" sz="2400" dirty="0" err="1" smtClean="0"/>
              <a:t>Аустерлицкое</a:t>
            </a:r>
            <a:r>
              <a:rPr lang="ru-RU" sz="2400" dirty="0" smtClean="0"/>
              <a:t> и Бородинское);  </a:t>
            </a:r>
          </a:p>
          <a:p>
            <a:pPr algn="ctr">
              <a:spcBef>
                <a:spcPct val="50000"/>
              </a:spcBef>
              <a:buFontTx/>
              <a:buChar char="-"/>
            </a:pPr>
            <a:r>
              <a:rPr lang="ru-RU" sz="2400" dirty="0" smtClean="0"/>
              <a:t> противопоставляются военачальники (Кутузов и Наполеон); города (Петербург и Москва); действующие лица (любимые и нелюбимые).</a:t>
            </a:r>
            <a:endParaRPr lang="ru-RU"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179512" y="707886"/>
            <a:ext cx="4176464" cy="3416320"/>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Внешне привлекательный молодой аристократ, представитель передового мыслящего дворянства. Получил хорошее образование и воспитание. Умён, горд и честолюбив. Рационалист (у него рассудок преобладает над чувствами).</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Андрей Болконски</a:t>
            </a:r>
            <a:r>
              <a:rPr lang="ru-RU" sz="4000" b="1" dirty="0">
                <a:solidFill>
                  <a:srgbClr val="A50021"/>
                </a:solidFill>
                <a:latin typeface="Monotype Corsiva" pitchFamily="66" charset="0"/>
              </a:rPr>
              <a:t>й</a:t>
            </a:r>
            <a:endParaRPr lang="ru-RU" sz="4000" b="1" dirty="0" smtClean="0">
              <a:solidFill>
                <a:srgbClr val="A50021"/>
              </a:solidFill>
              <a:latin typeface="Monotype Corsiva" pitchFamily="66" charset="0"/>
            </a:endParaRPr>
          </a:p>
        </p:txBody>
      </p:sp>
      <p:sp>
        <p:nvSpPr>
          <p:cNvPr id="5" name="Text Box 8"/>
          <p:cNvSpPr txBox="1">
            <a:spLocks noChangeArrowheads="1"/>
          </p:cNvSpPr>
          <p:nvPr/>
        </p:nvSpPr>
        <p:spPr bwMode="auto">
          <a:xfrm>
            <a:off x="3347864" y="4365104"/>
            <a:ext cx="5604012" cy="2308324"/>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Богатая, одарённая, ищущая натура. Князь – человек действия. Став адъютантом Кутузова, быстро завоевал его доверие. Отец Андрея – сподвижник Суворова. Он научил сына ценить в людях патриотизм, достоинство и честь.</a:t>
            </a:r>
          </a:p>
        </p:txBody>
      </p:sp>
      <p:pic>
        <p:nvPicPr>
          <p:cNvPr id="13314" name="Picture 2" descr="C:\Documents and Settings\user\Рабочий стол\фото\eaa538c4389a202bf1819ad650ec0e0d.jpg"/>
          <p:cNvPicPr>
            <a:picLocks noChangeAspect="1" noChangeArrowheads="1"/>
          </p:cNvPicPr>
          <p:nvPr/>
        </p:nvPicPr>
        <p:blipFill>
          <a:blip r:embed="rId2" cstate="print"/>
          <a:srcRect/>
          <a:stretch>
            <a:fillRect/>
          </a:stretch>
        </p:blipFill>
        <p:spPr bwMode="auto">
          <a:xfrm>
            <a:off x="4572000" y="1052736"/>
            <a:ext cx="3979761" cy="2647553"/>
          </a:xfrm>
          <a:prstGeom prst="rect">
            <a:avLst/>
          </a:prstGeom>
          <a:noFill/>
          <a:ln>
            <a:solidFill>
              <a:srgbClr val="A50021"/>
            </a:solidFill>
          </a:ln>
        </p:spPr>
      </p:pic>
    </p:spTree>
    <p:extLst>
      <p:ext uri="{BB962C8B-B14F-4D97-AF65-F5344CB8AC3E}">
        <p14:creationId xmlns:p14="http://schemas.microsoft.com/office/powerpoint/2010/main" xmlns="" val="39465681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251520" y="707886"/>
            <a:ext cx="8640960" cy="1938992"/>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Впервые на страницах романа мы встречаем его в салоне Анны Павловны </a:t>
            </a:r>
            <a:r>
              <a:rPr lang="ru-RU" sz="2400" dirty="0" err="1" smtClean="0"/>
              <a:t>Шерер</a:t>
            </a:r>
            <a:r>
              <a:rPr lang="ru-RU" sz="2400" dirty="0" smtClean="0"/>
              <a:t>, фрейлины императрицы. Перед нами светский человек. Он безупречен во всём. Безупречны сухие черты его лица, мундир адъютанта и тихий, медленный стариковский шаг. Безупречен его французский.</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Андрей Болконски</a:t>
            </a:r>
            <a:r>
              <a:rPr lang="ru-RU" sz="4000" b="1" dirty="0">
                <a:solidFill>
                  <a:srgbClr val="A50021"/>
                </a:solidFill>
                <a:latin typeface="Monotype Corsiva" pitchFamily="66" charset="0"/>
              </a:rPr>
              <a:t>й</a:t>
            </a:r>
            <a:endParaRPr lang="ru-RU" sz="4000" b="1" dirty="0" smtClean="0">
              <a:solidFill>
                <a:srgbClr val="A50021"/>
              </a:solidFill>
              <a:latin typeface="Monotype Corsiva" pitchFamily="66" charset="0"/>
            </a:endParaRPr>
          </a:p>
        </p:txBody>
      </p:sp>
      <p:pic>
        <p:nvPicPr>
          <p:cNvPr id="14338" name="Picture 2" descr="C:\Documents and Settings\user\Рабочий стол\фото\6fd72c4a.jpg"/>
          <p:cNvPicPr>
            <a:picLocks noChangeAspect="1" noChangeArrowheads="1"/>
          </p:cNvPicPr>
          <p:nvPr/>
        </p:nvPicPr>
        <p:blipFill>
          <a:blip r:embed="rId2" cstate="print"/>
          <a:srcRect/>
          <a:stretch>
            <a:fillRect/>
          </a:stretch>
        </p:blipFill>
        <p:spPr bwMode="auto">
          <a:xfrm>
            <a:off x="1187624" y="2852936"/>
            <a:ext cx="6984776" cy="3692977"/>
          </a:xfrm>
          <a:prstGeom prst="rect">
            <a:avLst/>
          </a:prstGeom>
          <a:noFill/>
          <a:ln>
            <a:solidFill>
              <a:srgbClr val="A50021"/>
            </a:solidFill>
          </a:ln>
        </p:spPr>
      </p:pic>
    </p:spTree>
    <p:extLst>
      <p:ext uri="{BB962C8B-B14F-4D97-AF65-F5344CB8AC3E}">
        <p14:creationId xmlns:p14="http://schemas.microsoft.com/office/powerpoint/2010/main" xmlns="" val="5187457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Андрей Болконски</a:t>
            </a:r>
            <a:r>
              <a:rPr lang="ru-RU" sz="4000" b="1" dirty="0">
                <a:solidFill>
                  <a:srgbClr val="A50021"/>
                </a:solidFill>
                <a:latin typeface="Monotype Corsiva" pitchFamily="66" charset="0"/>
              </a:rPr>
              <a:t>й</a:t>
            </a:r>
            <a:endParaRPr lang="ru-RU" sz="4000" b="1" dirty="0" smtClean="0">
              <a:solidFill>
                <a:srgbClr val="A50021"/>
              </a:solidFill>
              <a:latin typeface="Monotype Corsiva" pitchFamily="66" charset="0"/>
            </a:endParaRPr>
          </a:p>
        </p:txBody>
      </p:sp>
      <p:sp>
        <p:nvSpPr>
          <p:cNvPr id="6" name="Text Box 8"/>
          <p:cNvSpPr txBox="1">
            <a:spLocks noChangeArrowheads="1"/>
          </p:cNvSpPr>
          <p:nvPr/>
        </p:nvSpPr>
        <p:spPr bwMode="auto">
          <a:xfrm>
            <a:off x="251520" y="3212976"/>
            <a:ext cx="6912768" cy="3416320"/>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Но в глазах князя вселенская скука, а на лице недовольство. Он с презрением относится к светскому обществу – его не удовлетворяет эта праздная и пустая жизнь. Со стороны он выглядит сухим и высокомерным, вечно недовольным собой и другими. Но в общении с Пьером появляются и душевное тепло, и внимательность, и участие – он преображается, его улыбка неожиданно становится доброй и приятной.</a:t>
            </a:r>
          </a:p>
        </p:txBody>
      </p:sp>
      <p:pic>
        <p:nvPicPr>
          <p:cNvPr id="18434" name="Picture 2" descr="C:\Documents and Settings\user\Рабочий стол\фото\voina_i_mir_f1.jpg"/>
          <p:cNvPicPr>
            <a:picLocks noChangeAspect="1" noChangeArrowheads="1"/>
          </p:cNvPicPr>
          <p:nvPr/>
        </p:nvPicPr>
        <p:blipFill>
          <a:blip r:embed="rId2" cstate="print"/>
          <a:srcRect/>
          <a:stretch>
            <a:fillRect/>
          </a:stretch>
        </p:blipFill>
        <p:spPr bwMode="auto">
          <a:xfrm>
            <a:off x="3851920" y="692696"/>
            <a:ext cx="4824536" cy="2412268"/>
          </a:xfrm>
          <a:prstGeom prst="rect">
            <a:avLst/>
          </a:prstGeom>
          <a:noFill/>
          <a:ln>
            <a:solidFill>
              <a:srgbClr val="A50021"/>
            </a:solidFill>
          </a:ln>
        </p:spPr>
      </p:pic>
    </p:spTree>
    <p:extLst>
      <p:ext uri="{BB962C8B-B14F-4D97-AF65-F5344CB8AC3E}">
        <p14:creationId xmlns:p14="http://schemas.microsoft.com/office/powerpoint/2010/main" xmlns="" val="10142805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Андрей Болконски</a:t>
            </a:r>
            <a:r>
              <a:rPr lang="ru-RU" sz="4000" b="1" dirty="0">
                <a:solidFill>
                  <a:srgbClr val="A50021"/>
                </a:solidFill>
                <a:latin typeface="Monotype Corsiva" pitchFamily="66" charset="0"/>
              </a:rPr>
              <a:t>й</a:t>
            </a:r>
            <a:endParaRPr lang="ru-RU" sz="4000" b="1" dirty="0" smtClean="0">
              <a:solidFill>
                <a:srgbClr val="A50021"/>
              </a:solidFill>
              <a:latin typeface="Monotype Corsiva" pitchFamily="66" charset="0"/>
            </a:endParaRPr>
          </a:p>
        </p:txBody>
      </p:sp>
      <p:sp>
        <p:nvSpPr>
          <p:cNvPr id="6" name="Text Box 8"/>
          <p:cNvSpPr txBox="1">
            <a:spLocks noChangeArrowheads="1"/>
          </p:cNvSpPr>
          <p:nvPr/>
        </p:nvSpPr>
        <p:spPr bwMode="auto">
          <a:xfrm>
            <a:off x="251520" y="707886"/>
            <a:ext cx="6840760" cy="1938992"/>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Перед нами сформировавшийся полностью человек. Таким проводит Толстой князя Андрея через главные события истории, через любовь и смерть, через жестокие жизненные испытания. Все его испытания – «моменты истины».</a:t>
            </a:r>
          </a:p>
        </p:txBody>
      </p:sp>
      <p:pic>
        <p:nvPicPr>
          <p:cNvPr id="17410" name="Picture 2" descr="C:\Documents and Settings\user\Рабочий стол\фото\253_2.jpg"/>
          <p:cNvPicPr>
            <a:picLocks noChangeAspect="1" noChangeArrowheads="1"/>
          </p:cNvPicPr>
          <p:nvPr/>
        </p:nvPicPr>
        <p:blipFill>
          <a:blip r:embed="rId2" cstate="print"/>
          <a:srcRect/>
          <a:stretch>
            <a:fillRect/>
          </a:stretch>
        </p:blipFill>
        <p:spPr bwMode="auto">
          <a:xfrm>
            <a:off x="2915816" y="2757723"/>
            <a:ext cx="5812706" cy="3862263"/>
          </a:xfrm>
          <a:prstGeom prst="rect">
            <a:avLst/>
          </a:prstGeom>
          <a:noFill/>
          <a:ln>
            <a:solidFill>
              <a:srgbClr val="A50021"/>
            </a:solidFill>
          </a:ln>
        </p:spPr>
      </p:pic>
    </p:spTree>
    <p:extLst>
      <p:ext uri="{BB962C8B-B14F-4D97-AF65-F5344CB8AC3E}">
        <p14:creationId xmlns:p14="http://schemas.microsoft.com/office/powerpoint/2010/main" xmlns="" val="24048532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Андрей Болконски</a:t>
            </a:r>
            <a:r>
              <a:rPr lang="ru-RU" sz="4000" b="1" dirty="0">
                <a:solidFill>
                  <a:srgbClr val="A50021"/>
                </a:solidFill>
                <a:latin typeface="Monotype Corsiva" pitchFamily="66" charset="0"/>
              </a:rPr>
              <a:t>й</a:t>
            </a:r>
            <a:endParaRPr lang="ru-RU" sz="4000" b="1" dirty="0" smtClean="0">
              <a:solidFill>
                <a:srgbClr val="A50021"/>
              </a:solidFill>
              <a:latin typeface="Monotype Corsiva" pitchFamily="66" charset="0"/>
            </a:endParaRPr>
          </a:p>
        </p:txBody>
      </p:sp>
      <p:sp>
        <p:nvSpPr>
          <p:cNvPr id="6" name="Text Box 8"/>
          <p:cNvSpPr txBox="1">
            <a:spLocks noChangeArrowheads="1"/>
          </p:cNvSpPr>
          <p:nvPr/>
        </p:nvSpPr>
        <p:spPr bwMode="auto">
          <a:xfrm>
            <a:off x="3635896" y="2852936"/>
            <a:ext cx="5328592" cy="3785652"/>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Его судьба – это путь человека, совершающего ошибки и способного искупить свою вину, стремящегося к нравственному совершенствованию. Приобщение к чувству вечной любви возродило в князе Андрее силу духа, и он совершил самое трудное, по Толстому, дело – умер спокойно и достойно. И смерть стала «моментом истины» его жизни.</a:t>
            </a:r>
          </a:p>
        </p:txBody>
      </p:sp>
      <p:pic>
        <p:nvPicPr>
          <p:cNvPr id="16386" name="Picture 2" descr="C:\Documents and Settings\user\Рабочий стол\фото\12abe445d0e7a39cb96366970e2d119d.jpg"/>
          <p:cNvPicPr>
            <a:picLocks noChangeAspect="1" noChangeArrowheads="1"/>
          </p:cNvPicPr>
          <p:nvPr/>
        </p:nvPicPr>
        <p:blipFill>
          <a:blip r:embed="rId2" cstate="print"/>
          <a:srcRect/>
          <a:stretch>
            <a:fillRect/>
          </a:stretch>
        </p:blipFill>
        <p:spPr bwMode="auto">
          <a:xfrm>
            <a:off x="179512" y="692696"/>
            <a:ext cx="3317532" cy="3528392"/>
          </a:xfrm>
          <a:prstGeom prst="rect">
            <a:avLst/>
          </a:prstGeom>
          <a:noFill/>
          <a:ln>
            <a:solidFill>
              <a:srgbClr val="A50021"/>
            </a:solidFill>
          </a:ln>
        </p:spPr>
      </p:pic>
    </p:spTree>
    <p:extLst>
      <p:ext uri="{BB962C8B-B14F-4D97-AF65-F5344CB8AC3E}">
        <p14:creationId xmlns:p14="http://schemas.microsoft.com/office/powerpoint/2010/main" xmlns="" val="9278837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179512" y="1268760"/>
            <a:ext cx="6624736" cy="1938992"/>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Участие князя Андрея в войне 1805г связано с его честолюбивыми мечтами о славе, о своём «Тулоне». Увлечение Наполеоном было свойственно многим представителям передовой дворянской молодёжи начала </a:t>
            </a:r>
            <a:r>
              <a:rPr lang="en-US" sz="2400" dirty="0" smtClean="0"/>
              <a:t>XIX</a:t>
            </a:r>
            <a:r>
              <a:rPr lang="ru-RU" sz="2400" dirty="0" smtClean="0"/>
              <a:t>в.</a:t>
            </a:r>
          </a:p>
        </p:txBody>
      </p:sp>
      <p:sp>
        <p:nvSpPr>
          <p:cNvPr id="9" name="Rectangle 9"/>
          <p:cNvSpPr>
            <a:spLocks noChangeArrowheads="1"/>
          </p:cNvSpPr>
          <p:nvPr/>
        </p:nvSpPr>
        <p:spPr bwMode="auto">
          <a:xfrm>
            <a:off x="0" y="0"/>
            <a:ext cx="9144000" cy="661720"/>
          </a:xfrm>
          <a:prstGeom prst="rect">
            <a:avLst/>
          </a:prstGeom>
          <a:noFill/>
          <a:ln w="9525">
            <a:noFill/>
            <a:miter lim="800000"/>
            <a:headEnd/>
            <a:tailEnd/>
          </a:ln>
        </p:spPr>
        <p:txBody>
          <a:bodyPr wrap="square">
            <a:spAutoFit/>
          </a:bodyPr>
          <a:lstStyle/>
          <a:p>
            <a:pPr algn="ctr"/>
            <a:r>
              <a:rPr lang="ru-RU" sz="3700" b="1" dirty="0" smtClean="0">
                <a:solidFill>
                  <a:srgbClr val="A50021"/>
                </a:solidFill>
                <a:latin typeface="Monotype Corsiva" pitchFamily="66" charset="0"/>
              </a:rPr>
              <a:t>Этапы в развитии личности Андрея Болконского</a:t>
            </a:r>
          </a:p>
        </p:txBody>
      </p:sp>
      <p:sp>
        <p:nvSpPr>
          <p:cNvPr id="10" name="Text Box 8"/>
          <p:cNvSpPr txBox="1">
            <a:spLocks noChangeArrowheads="1"/>
          </p:cNvSpPr>
          <p:nvPr/>
        </p:nvSpPr>
        <p:spPr bwMode="auto">
          <a:xfrm>
            <a:off x="5508104" y="620688"/>
            <a:ext cx="3384376"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err="1" smtClean="0">
                <a:solidFill>
                  <a:srgbClr val="A50021"/>
                </a:solidFill>
                <a:latin typeface="Monotype Corsiva" pitchFamily="66" charset="0"/>
              </a:rPr>
              <a:t>Аустерлицкое</a:t>
            </a:r>
            <a:r>
              <a:rPr lang="ru-RU" sz="2400" dirty="0" smtClean="0">
                <a:solidFill>
                  <a:srgbClr val="A50021"/>
                </a:solidFill>
                <a:latin typeface="Monotype Corsiva" pitchFamily="66" charset="0"/>
              </a:rPr>
              <a:t> сражение</a:t>
            </a:r>
          </a:p>
        </p:txBody>
      </p:sp>
      <p:sp>
        <p:nvSpPr>
          <p:cNvPr id="5" name="Text Box 8"/>
          <p:cNvSpPr txBox="1">
            <a:spLocks noChangeArrowheads="1"/>
          </p:cNvSpPr>
          <p:nvPr/>
        </p:nvSpPr>
        <p:spPr bwMode="auto">
          <a:xfrm>
            <a:off x="755576" y="3362219"/>
            <a:ext cx="7704856" cy="1938992"/>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Но Андрей жаждал не только личной славы, но и счастья для людей. Толстой выделяет его из толпы штабных карьеристов. Преодолением «наполеоновского» начала, стремления его стать выше окружающих его людей завершается этот этап в жизни Андрея.</a:t>
            </a:r>
          </a:p>
        </p:txBody>
      </p:sp>
      <p:sp>
        <p:nvSpPr>
          <p:cNvPr id="6" name="Text Box 8"/>
          <p:cNvSpPr txBox="1">
            <a:spLocks noChangeArrowheads="1"/>
          </p:cNvSpPr>
          <p:nvPr/>
        </p:nvSpPr>
        <p:spPr bwMode="auto">
          <a:xfrm>
            <a:off x="1547664" y="5455678"/>
            <a:ext cx="7344816" cy="1200329"/>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Небо Аустерлица помогло князю Андрею понять, что и преклонение перед Наполеоном, и его мечта стать спасителем русской армии – лишь заблуждение.</a:t>
            </a:r>
          </a:p>
        </p:txBody>
      </p:sp>
    </p:spTree>
    <p:extLst>
      <p:ext uri="{BB962C8B-B14F-4D97-AF65-F5344CB8AC3E}">
        <p14:creationId xmlns:p14="http://schemas.microsoft.com/office/powerpoint/2010/main" xmlns="" val="29816215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179512" y="4005064"/>
            <a:ext cx="8712968" cy="2677656"/>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Разочарованный в прежних идеалах, пережив горе утрат, раскаянье, князь Андрей уверен, что понял, в чём заключается счастье: в отсутствии болезней и угрызений совести. Но Пьер (в споре на пароме) доказывает ему, что надо верить в добро и высокое предназначение человека. А встреча с Наташей спасает князя Андрея от духовного кризиса, пробуждает в нём любовь и желание жить.</a:t>
            </a:r>
          </a:p>
        </p:txBody>
      </p:sp>
      <p:sp>
        <p:nvSpPr>
          <p:cNvPr id="9" name="Rectangle 9"/>
          <p:cNvSpPr>
            <a:spLocks noChangeArrowheads="1"/>
          </p:cNvSpPr>
          <p:nvPr/>
        </p:nvSpPr>
        <p:spPr bwMode="auto">
          <a:xfrm>
            <a:off x="0" y="0"/>
            <a:ext cx="9144000" cy="661720"/>
          </a:xfrm>
          <a:prstGeom prst="rect">
            <a:avLst/>
          </a:prstGeom>
          <a:noFill/>
          <a:ln w="9525">
            <a:noFill/>
            <a:miter lim="800000"/>
            <a:headEnd/>
            <a:tailEnd/>
          </a:ln>
        </p:spPr>
        <p:txBody>
          <a:bodyPr wrap="square">
            <a:spAutoFit/>
          </a:bodyPr>
          <a:lstStyle/>
          <a:p>
            <a:pPr algn="ctr"/>
            <a:r>
              <a:rPr lang="ru-RU" sz="3700" b="1" dirty="0" smtClean="0">
                <a:solidFill>
                  <a:srgbClr val="A50021"/>
                </a:solidFill>
                <a:latin typeface="Monotype Corsiva" pitchFamily="66" charset="0"/>
              </a:rPr>
              <a:t>Этапы в развитии личности Андрея Болконского</a:t>
            </a:r>
          </a:p>
        </p:txBody>
      </p:sp>
      <p:sp>
        <p:nvSpPr>
          <p:cNvPr id="10" name="Text Box 8"/>
          <p:cNvSpPr txBox="1">
            <a:spLocks noChangeArrowheads="1"/>
          </p:cNvSpPr>
          <p:nvPr/>
        </p:nvSpPr>
        <p:spPr bwMode="auto">
          <a:xfrm>
            <a:off x="4139952" y="620688"/>
            <a:ext cx="4752528"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Встреча с Пьером и Наташей</a:t>
            </a:r>
          </a:p>
        </p:txBody>
      </p:sp>
      <p:pic>
        <p:nvPicPr>
          <p:cNvPr id="15362" name="Picture 2" descr="C:\Documents and Settings\user\Рабочий стол\фото\d0bfd18cd0b5d180-d0b1d0bed0bbd0bad0bed0bdd181d0bad0b8d0b9-d0b8-d0bdd0b0d182d0b0d188d0b0-d0bdd0b0-d0b1d0b0d0bbd183.jpg"/>
          <p:cNvPicPr>
            <a:picLocks noChangeAspect="1" noChangeArrowheads="1"/>
          </p:cNvPicPr>
          <p:nvPr/>
        </p:nvPicPr>
        <p:blipFill>
          <a:blip r:embed="rId2" cstate="print"/>
          <a:srcRect/>
          <a:stretch>
            <a:fillRect/>
          </a:stretch>
        </p:blipFill>
        <p:spPr bwMode="auto">
          <a:xfrm>
            <a:off x="971600" y="1196752"/>
            <a:ext cx="4752528" cy="2693100"/>
          </a:xfrm>
          <a:prstGeom prst="rect">
            <a:avLst/>
          </a:prstGeom>
          <a:noFill/>
          <a:ln>
            <a:solidFill>
              <a:srgbClr val="A50021"/>
            </a:solidFill>
          </a:ln>
        </p:spPr>
      </p:pic>
    </p:spTree>
    <p:extLst>
      <p:ext uri="{BB962C8B-B14F-4D97-AF65-F5344CB8AC3E}">
        <p14:creationId xmlns:p14="http://schemas.microsoft.com/office/powerpoint/2010/main" xmlns="" val="38556065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3995936" y="1225689"/>
            <a:ext cx="4896544" cy="5262979"/>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В Отечественной войне 1812г судьба князя Андрея впервые сливается с судьбой народа. Он возвращается в армию, охваченный тем же чувством оскорблённой национальной гордости, которое ведёт в бой простых русских солдат. В Бородинском сражении князь совершает нравственный подвиг, достигает гармонии с самим собой и понимает, что главное предназначение человека – служить интересам родного народа.</a:t>
            </a:r>
          </a:p>
        </p:txBody>
      </p:sp>
      <p:sp>
        <p:nvSpPr>
          <p:cNvPr id="9" name="Rectangle 9"/>
          <p:cNvSpPr>
            <a:spLocks noChangeArrowheads="1"/>
          </p:cNvSpPr>
          <p:nvPr/>
        </p:nvSpPr>
        <p:spPr bwMode="auto">
          <a:xfrm>
            <a:off x="0" y="0"/>
            <a:ext cx="9144000" cy="661720"/>
          </a:xfrm>
          <a:prstGeom prst="rect">
            <a:avLst/>
          </a:prstGeom>
          <a:noFill/>
          <a:ln w="9525">
            <a:noFill/>
            <a:miter lim="800000"/>
            <a:headEnd/>
            <a:tailEnd/>
          </a:ln>
        </p:spPr>
        <p:txBody>
          <a:bodyPr wrap="square">
            <a:spAutoFit/>
          </a:bodyPr>
          <a:lstStyle/>
          <a:p>
            <a:pPr algn="ctr"/>
            <a:r>
              <a:rPr lang="ru-RU" sz="3700" b="1" dirty="0" smtClean="0">
                <a:solidFill>
                  <a:srgbClr val="A50021"/>
                </a:solidFill>
                <a:latin typeface="Monotype Corsiva" pitchFamily="66" charset="0"/>
              </a:rPr>
              <a:t>Этапы в развитии личности Андрея Болконского</a:t>
            </a:r>
          </a:p>
        </p:txBody>
      </p:sp>
      <p:sp>
        <p:nvSpPr>
          <p:cNvPr id="10" name="Text Box 8"/>
          <p:cNvSpPr txBox="1">
            <a:spLocks noChangeArrowheads="1"/>
          </p:cNvSpPr>
          <p:nvPr/>
        </p:nvSpPr>
        <p:spPr bwMode="auto">
          <a:xfrm>
            <a:off x="4139952" y="620688"/>
            <a:ext cx="4752528"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Бородинское сражение</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1556792"/>
            <a:ext cx="3683772" cy="2578640"/>
          </a:xfrm>
          <a:prstGeom prst="rect">
            <a:avLst/>
          </a:prstGeom>
          <a:ln>
            <a:solidFill>
              <a:srgbClr val="A50021"/>
            </a:solidFill>
          </a:ln>
        </p:spPr>
      </p:pic>
    </p:spTree>
    <p:extLst>
      <p:ext uri="{BB962C8B-B14F-4D97-AF65-F5344CB8AC3E}">
        <p14:creationId xmlns:p14="http://schemas.microsoft.com/office/powerpoint/2010/main" xmlns="" val="4856057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121276" y="1412776"/>
            <a:ext cx="4450724" cy="4893647"/>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Князь Андрей умирает от раны, полученной на Бородинском поле. Толстой примиряет его не только с Наташей, но и со всем белым светом, в том числе и с раненым Анатолем Курагиным. Писатель вложил в образ князя Андрея свою заветную мысль о том, что только любовью и добротой правится жизнь и без них невозможно ни истинное совершенство, ни избавление от мук и противоречий.</a:t>
            </a:r>
          </a:p>
        </p:txBody>
      </p:sp>
      <p:sp>
        <p:nvSpPr>
          <p:cNvPr id="9" name="Rectangle 9"/>
          <p:cNvSpPr>
            <a:spLocks noChangeArrowheads="1"/>
          </p:cNvSpPr>
          <p:nvPr/>
        </p:nvSpPr>
        <p:spPr bwMode="auto">
          <a:xfrm>
            <a:off x="0" y="0"/>
            <a:ext cx="9144000" cy="661720"/>
          </a:xfrm>
          <a:prstGeom prst="rect">
            <a:avLst/>
          </a:prstGeom>
          <a:noFill/>
          <a:ln w="9525">
            <a:noFill/>
            <a:miter lim="800000"/>
            <a:headEnd/>
            <a:tailEnd/>
          </a:ln>
        </p:spPr>
        <p:txBody>
          <a:bodyPr wrap="square">
            <a:spAutoFit/>
          </a:bodyPr>
          <a:lstStyle/>
          <a:p>
            <a:pPr algn="ctr"/>
            <a:r>
              <a:rPr lang="ru-RU" sz="3700" b="1" dirty="0" smtClean="0">
                <a:solidFill>
                  <a:srgbClr val="A50021"/>
                </a:solidFill>
                <a:latin typeface="Monotype Corsiva" pitchFamily="66" charset="0"/>
              </a:rPr>
              <a:t>Этапы в развитии личности Андрея Болконского</a:t>
            </a:r>
          </a:p>
        </p:txBody>
      </p:sp>
      <p:sp>
        <p:nvSpPr>
          <p:cNvPr id="10" name="Text Box 8"/>
          <p:cNvSpPr txBox="1">
            <a:spLocks noChangeArrowheads="1"/>
          </p:cNvSpPr>
          <p:nvPr/>
        </p:nvSpPr>
        <p:spPr bwMode="auto">
          <a:xfrm>
            <a:off x="4139952" y="620688"/>
            <a:ext cx="4752528"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Бородинское сражение</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88354" y="2204864"/>
            <a:ext cx="4194641" cy="2880320"/>
          </a:xfrm>
          <a:prstGeom prst="rect">
            <a:avLst/>
          </a:prstGeom>
          <a:ln>
            <a:solidFill>
              <a:srgbClr val="A50021"/>
            </a:solidFill>
          </a:ln>
        </p:spPr>
      </p:pic>
    </p:spTree>
    <p:extLst>
      <p:ext uri="{BB962C8B-B14F-4D97-AF65-F5344CB8AC3E}">
        <p14:creationId xmlns:p14="http://schemas.microsoft.com/office/powerpoint/2010/main" xmlns="" val="21326195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251520" y="677769"/>
            <a:ext cx="4824536" cy="3046988"/>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Побочный сын крупного вельможи, унаследовавший титул графа и огромное состояние. Уважение к нему в свете основано на его имущественном положении. Открытость поведения и независимость мысли выделяют его из гостей салона </a:t>
            </a:r>
            <a:r>
              <a:rPr lang="ru-RU" sz="2400" dirty="0" err="1" smtClean="0"/>
              <a:t>Шерер</a:t>
            </a:r>
            <a:r>
              <a:rPr lang="ru-RU" sz="2400" dirty="0" smtClean="0"/>
              <a:t>.</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Пьер Безухов</a:t>
            </a:r>
          </a:p>
        </p:txBody>
      </p:sp>
      <p:sp>
        <p:nvSpPr>
          <p:cNvPr id="5" name="Text Box 8"/>
          <p:cNvSpPr txBox="1">
            <a:spLocks noChangeArrowheads="1"/>
          </p:cNvSpPr>
          <p:nvPr/>
        </p:nvSpPr>
        <p:spPr bwMode="auto">
          <a:xfrm>
            <a:off x="575556" y="4005064"/>
            <a:ext cx="7992888" cy="2677656"/>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Его душевные свойства раскрываются в первом же описании: когда он улыбается, у него «Исчезает серьёзное и даже несколько угловатое лицо и является другое – детское, доброе». По молодости и под влиянием окружения совершает много ошибок: ведёт бесшабашную жизнь светского кутилы и бездельника, позволяет князю Василию Курагину обобрать себя и женить на Элен.</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88311" y="530959"/>
            <a:ext cx="2194560" cy="3340608"/>
          </a:xfrm>
          <a:prstGeom prst="rect">
            <a:avLst/>
          </a:prstGeom>
          <a:ln>
            <a:solidFill>
              <a:srgbClr val="A50021"/>
            </a:solidFill>
          </a:ln>
        </p:spPr>
      </p:pic>
    </p:spTree>
    <p:extLst>
      <p:ext uri="{BB962C8B-B14F-4D97-AF65-F5344CB8AC3E}">
        <p14:creationId xmlns:p14="http://schemas.microsoft.com/office/powerpoint/2010/main" xmlns="" val="3382689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«Мысль народная» </a:t>
            </a:r>
          </a:p>
        </p:txBody>
      </p:sp>
      <p:sp>
        <p:nvSpPr>
          <p:cNvPr id="16" name="Text Box 8"/>
          <p:cNvSpPr txBox="1">
            <a:spLocks noChangeArrowheads="1"/>
          </p:cNvSpPr>
          <p:nvPr/>
        </p:nvSpPr>
        <p:spPr bwMode="auto">
          <a:xfrm>
            <a:off x="285720" y="785794"/>
            <a:ext cx="8572560"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rPr>
              <a:t>Тема подвига русского народа в войне 1812г является главной</a:t>
            </a:r>
            <a:endParaRPr lang="ru-RU" sz="2400" dirty="0">
              <a:solidFill>
                <a:srgbClr val="A50021"/>
              </a:solidFill>
            </a:endParaRPr>
          </a:p>
        </p:txBody>
      </p:sp>
      <p:sp>
        <p:nvSpPr>
          <p:cNvPr id="5" name="Text Box 3"/>
          <p:cNvSpPr txBox="1">
            <a:spLocks noChangeArrowheads="1"/>
          </p:cNvSpPr>
          <p:nvPr/>
        </p:nvSpPr>
        <p:spPr bwMode="auto">
          <a:xfrm>
            <a:off x="214282" y="4000504"/>
            <a:ext cx="8715436" cy="2677656"/>
          </a:xfrm>
          <a:prstGeom prst="rect">
            <a:avLst/>
          </a:prstGeom>
          <a:noFill/>
          <a:ln w="9525">
            <a:noFill/>
            <a:miter lim="800000"/>
            <a:headEnd/>
            <a:tailEnd/>
          </a:ln>
        </p:spPr>
        <p:txBody>
          <a:bodyPr wrap="square">
            <a:spAutoFit/>
          </a:bodyPr>
          <a:lstStyle/>
          <a:p>
            <a:pPr algn="ctr">
              <a:spcBef>
                <a:spcPct val="50000"/>
              </a:spcBef>
            </a:pPr>
            <a:r>
              <a:rPr lang="ru-RU" sz="2400" dirty="0" smtClean="0"/>
              <a:t>В изображении народа воплощён толстовский идеал «простоты, добра и правды». Писатель говорит о судьбах народных и судьбах отдельных людей, о народном чувстве как о мериле нравственности. Все любимые герои Толстого – частицы народа, и каждый из них по-своему близок народу. В огне народной войны происходит проверка людей: проявляется истинный и ложный патриотизм.</a:t>
            </a:r>
            <a:endParaRPr lang="ru-RU" sz="2400" dirty="0"/>
          </a:p>
        </p:txBody>
      </p:sp>
      <p:pic>
        <p:nvPicPr>
          <p:cNvPr id="2050" name="Picture 2" descr="C:\Мои документы\Писатели\Толстой\война и мир\68d6741b250449998e572baa3b90890b.JPG"/>
          <p:cNvPicPr>
            <a:picLocks noChangeAspect="1" noChangeArrowheads="1"/>
          </p:cNvPicPr>
          <p:nvPr/>
        </p:nvPicPr>
        <p:blipFill>
          <a:blip r:embed="rId2" cstate="print"/>
          <a:srcRect/>
          <a:stretch>
            <a:fillRect/>
          </a:stretch>
        </p:blipFill>
        <p:spPr bwMode="auto">
          <a:xfrm>
            <a:off x="2357422" y="1500174"/>
            <a:ext cx="4684114" cy="2500330"/>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4427984" y="836712"/>
            <a:ext cx="4464496" cy="5632311"/>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Перед нами человек, ищущий дело, которому можно было бы посвятить свою жизнь. Он не хочет и не может удовлетвориться светским ценностями. Ему свойственны драматические заблуждения, противоречивость характера, в нём сочетаются ум с наивностью и простодушием, переплетается хорошее и дурное (образ во многом </a:t>
            </a:r>
            <a:r>
              <a:rPr lang="ru-RU" sz="2400" dirty="0" err="1" smtClean="0"/>
              <a:t>автобиографичен</a:t>
            </a:r>
            <a:r>
              <a:rPr lang="ru-RU" sz="2400" dirty="0" smtClean="0"/>
              <a:t>). Он человек своей эпохи, живущий её интересами и духовным настроением.</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Пьер Безухов</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5850" y="980728"/>
            <a:ext cx="4085698" cy="4608512"/>
          </a:xfrm>
          <a:prstGeom prst="rect">
            <a:avLst/>
          </a:prstGeom>
          <a:ln>
            <a:solidFill>
              <a:srgbClr val="A50021"/>
            </a:solidFill>
          </a:ln>
        </p:spPr>
      </p:pic>
    </p:spTree>
    <p:extLst>
      <p:ext uri="{BB962C8B-B14F-4D97-AF65-F5344CB8AC3E}">
        <p14:creationId xmlns:p14="http://schemas.microsoft.com/office/powerpoint/2010/main" xmlns="" val="551767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179512" y="707886"/>
            <a:ext cx="4464496" cy="3785652"/>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Не видя своего места в жизни, не зная, куда девать свои силы, он поначалу ведёт разгульную жизнь в обществе Долохова и Курагина. Открытый и добрый, часто оказывается беззащитным пред умелой игрой окружающих. Он не умеет правильно оценивать людей и слишком часто ошибается в них.</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Пьер Безухов</a:t>
            </a:r>
          </a:p>
        </p:txBody>
      </p:sp>
      <p:sp>
        <p:nvSpPr>
          <p:cNvPr id="4" name="Text Box 8"/>
          <p:cNvSpPr txBox="1">
            <a:spLocks noChangeArrowheads="1"/>
          </p:cNvSpPr>
          <p:nvPr/>
        </p:nvSpPr>
        <p:spPr bwMode="auto">
          <a:xfrm>
            <a:off x="0" y="4725144"/>
            <a:ext cx="9144000" cy="1938992"/>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Как и Андрей, своё нравственное развитие начинает с заблуждения – обожествления Наполеона. В романе показано несколько этапов в развитии личности Пьера. Основные события его жизни: вступление в масонство, война 1812г.ю встреча с Платоном Каратаевым, женитьба на Наташе Ростовой, увлечение идеями декабристов.</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90240" y="1196752"/>
            <a:ext cx="4246256" cy="2473906"/>
          </a:xfrm>
          <a:prstGeom prst="rect">
            <a:avLst/>
          </a:prstGeom>
          <a:ln>
            <a:solidFill>
              <a:srgbClr val="A50021"/>
            </a:solidFill>
          </a:ln>
        </p:spPr>
      </p:pic>
    </p:spTree>
    <p:extLst>
      <p:ext uri="{BB962C8B-B14F-4D97-AF65-F5344CB8AC3E}">
        <p14:creationId xmlns:p14="http://schemas.microsoft.com/office/powerpoint/2010/main" xmlns="" val="2412242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101768" y="633854"/>
            <a:ext cx="4794776" cy="3046988"/>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Дуэль с Долоховым привела Пьера к потрясению: он осознал, что оказался способным «покуситься» на жизнь человека, и пытается найти нравственную опору. Ему становится ненавистна фальшь светского общества, начинаются поиски смысла жизни.</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Этапы в развитии личности Пьера Безухова</a:t>
            </a:r>
          </a:p>
        </p:txBody>
      </p:sp>
      <p:sp>
        <p:nvSpPr>
          <p:cNvPr id="10" name="Text Box 8"/>
          <p:cNvSpPr txBox="1">
            <a:spLocks noChangeArrowheads="1"/>
          </p:cNvSpPr>
          <p:nvPr/>
        </p:nvSpPr>
        <p:spPr bwMode="auto">
          <a:xfrm>
            <a:off x="5148064" y="620688"/>
            <a:ext cx="3744416"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Масонство</a:t>
            </a:r>
          </a:p>
        </p:txBody>
      </p:sp>
      <p:sp>
        <p:nvSpPr>
          <p:cNvPr id="5" name="Text Box 8"/>
          <p:cNvSpPr txBox="1">
            <a:spLocks noChangeArrowheads="1"/>
          </p:cNvSpPr>
          <p:nvPr/>
        </p:nvSpPr>
        <p:spPr bwMode="auto">
          <a:xfrm>
            <a:off x="3851920" y="4077072"/>
            <a:ext cx="5154816" cy="2677656"/>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Это приводит  к масонству, которое он воспринял как учение о равенстве, братстве и любви. Он искренне стремится облегчить положение крестьян Но вскоре убеждается в бесплодности масонского движения и отходит от него.</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768" y="3861048"/>
            <a:ext cx="3661928" cy="2304256"/>
          </a:xfrm>
          <a:prstGeom prst="rect">
            <a:avLst/>
          </a:prstGeom>
          <a:ln>
            <a:solidFill>
              <a:srgbClr val="A50021"/>
            </a:solidFill>
          </a:ln>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42113" y="1174584"/>
            <a:ext cx="3794440" cy="2830480"/>
          </a:xfrm>
          <a:prstGeom prst="rect">
            <a:avLst/>
          </a:prstGeom>
          <a:ln>
            <a:solidFill>
              <a:srgbClr val="A50021"/>
            </a:solidFill>
          </a:ln>
        </p:spPr>
      </p:pic>
    </p:spTree>
    <p:extLst>
      <p:ext uri="{BB962C8B-B14F-4D97-AF65-F5344CB8AC3E}">
        <p14:creationId xmlns:p14="http://schemas.microsoft.com/office/powerpoint/2010/main" xmlns="" val="30521494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4788024" y="1196752"/>
            <a:ext cx="4218712" cy="3416320"/>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Война пробудила в Пьере патриотические чувства, обострила национальное самосознание. На свои деньги он снаряжает тысячу ополченцев, а сам остаётся в Москве, чтобы убить Наполеона и «прекратить несчастья всей Европы».</a:t>
            </a:r>
          </a:p>
        </p:txBody>
      </p:sp>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Этапы в развитии личности Пьера Безухова</a:t>
            </a:r>
          </a:p>
        </p:txBody>
      </p:sp>
      <p:sp>
        <p:nvSpPr>
          <p:cNvPr id="10" name="Text Box 8"/>
          <p:cNvSpPr txBox="1">
            <a:spLocks noChangeArrowheads="1"/>
          </p:cNvSpPr>
          <p:nvPr/>
        </p:nvSpPr>
        <p:spPr bwMode="auto">
          <a:xfrm>
            <a:off x="5025172" y="631380"/>
            <a:ext cx="3744416"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Война 1812г</a:t>
            </a:r>
          </a:p>
        </p:txBody>
      </p:sp>
      <p:sp>
        <p:nvSpPr>
          <p:cNvPr id="5" name="Text Box 8"/>
          <p:cNvSpPr txBox="1">
            <a:spLocks noChangeArrowheads="1"/>
          </p:cNvSpPr>
          <p:nvPr/>
        </p:nvSpPr>
        <p:spPr bwMode="auto">
          <a:xfrm>
            <a:off x="179512" y="4716779"/>
            <a:ext cx="8827224" cy="1938992"/>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Решив казнить французского императора, он, по мнению Толстого, становился таким же безумцем, каким был князь Андрей при Аустерлице, намереваясь в одиночку спасти армию. Оказавшись на Бородинском поле в момент сражения, Пьер понимает, что историю творит не личность, а народ.</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9391" y="776889"/>
            <a:ext cx="4435694" cy="3156167"/>
          </a:xfrm>
          <a:prstGeom prst="rect">
            <a:avLst/>
          </a:prstGeom>
          <a:ln>
            <a:solidFill>
              <a:srgbClr val="A50021"/>
            </a:solidFill>
          </a:ln>
        </p:spPr>
      </p:pic>
    </p:spTree>
    <p:extLst>
      <p:ext uri="{BB962C8B-B14F-4D97-AF65-F5344CB8AC3E}">
        <p14:creationId xmlns:p14="http://schemas.microsoft.com/office/powerpoint/2010/main" xmlns="" val="37263292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Этапы в развитии личности Пьера Безухова</a:t>
            </a:r>
          </a:p>
        </p:txBody>
      </p:sp>
      <p:sp>
        <p:nvSpPr>
          <p:cNvPr id="10" name="Text Box 8"/>
          <p:cNvSpPr txBox="1">
            <a:spLocks noChangeArrowheads="1"/>
          </p:cNvSpPr>
          <p:nvPr/>
        </p:nvSpPr>
        <p:spPr bwMode="auto">
          <a:xfrm>
            <a:off x="4139952" y="631380"/>
            <a:ext cx="4629636"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Встреча с Платоном Каратаевым</a:t>
            </a:r>
          </a:p>
        </p:txBody>
      </p:sp>
      <p:sp>
        <p:nvSpPr>
          <p:cNvPr id="5" name="Text Box 8"/>
          <p:cNvSpPr txBox="1">
            <a:spLocks noChangeArrowheads="1"/>
          </p:cNvSpPr>
          <p:nvPr/>
        </p:nvSpPr>
        <p:spPr bwMode="auto">
          <a:xfrm>
            <a:off x="158388" y="4437112"/>
            <a:ext cx="8827224" cy="2308324"/>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Платон Каратаев вносит мир в души всех людей. Это удивительный человек: он ни на что не ропщет, никого не обвиняет – сама доброта. От него Пьер набирается мудрости, в общении с ним «обретает спокойствие и довольство собой, к которым он тщетно стремился прежде». Каратаев становится для Пьера главным нравственным мерилом.</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1196752"/>
            <a:ext cx="7354476" cy="3015336"/>
          </a:xfrm>
          <a:prstGeom prst="rect">
            <a:avLst/>
          </a:prstGeom>
          <a:ln>
            <a:solidFill>
              <a:srgbClr val="A50021"/>
            </a:solidFill>
          </a:ln>
        </p:spPr>
      </p:pic>
    </p:spTree>
    <p:extLst>
      <p:ext uri="{BB962C8B-B14F-4D97-AF65-F5344CB8AC3E}">
        <p14:creationId xmlns:p14="http://schemas.microsoft.com/office/powerpoint/2010/main" xmlns="" val="24916679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Этапы в развитии личности Пьера Безухова</a:t>
            </a:r>
          </a:p>
        </p:txBody>
      </p:sp>
      <p:sp>
        <p:nvSpPr>
          <p:cNvPr id="10" name="Text Box 8"/>
          <p:cNvSpPr txBox="1">
            <a:spLocks noChangeArrowheads="1"/>
          </p:cNvSpPr>
          <p:nvPr/>
        </p:nvSpPr>
        <p:spPr bwMode="auto">
          <a:xfrm>
            <a:off x="3563888" y="631380"/>
            <a:ext cx="5205700"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latin typeface="Monotype Corsiva" pitchFamily="66" charset="0"/>
              </a:rPr>
              <a:t>Женитьба, увлечение идеями декабристов</a:t>
            </a:r>
          </a:p>
        </p:txBody>
      </p:sp>
      <p:sp>
        <p:nvSpPr>
          <p:cNvPr id="5" name="Text Box 8"/>
          <p:cNvSpPr txBox="1">
            <a:spLocks noChangeArrowheads="1"/>
          </p:cNvSpPr>
          <p:nvPr/>
        </p:nvSpPr>
        <p:spPr bwMode="auto">
          <a:xfrm>
            <a:off x="323528" y="3978115"/>
            <a:ext cx="4536504" cy="2714348"/>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Женившись на Наташе, впервые чувствует себя подлинно счастливым. Увлёкшись радикальными идеями, считает, что общество можно изменить усилиями нескольких тысяч честных людей.</a:t>
            </a:r>
          </a:p>
        </p:txBody>
      </p:sp>
      <p:sp>
        <p:nvSpPr>
          <p:cNvPr id="6" name="Text Box 8"/>
          <p:cNvSpPr txBox="1">
            <a:spLocks noChangeArrowheads="1"/>
          </p:cNvSpPr>
          <p:nvPr/>
        </p:nvSpPr>
        <p:spPr bwMode="auto">
          <a:xfrm>
            <a:off x="5292080" y="3978115"/>
            <a:ext cx="3744416" cy="2677656"/>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t>Декабризм – его новое заблуждение. Не гений, не «орден» декабристов, а нравственные усилия всей нации – вот путь к реальному изменению общества.</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19672" y="1243256"/>
            <a:ext cx="5929861" cy="2635494"/>
          </a:xfrm>
          <a:prstGeom prst="rect">
            <a:avLst/>
          </a:prstGeom>
          <a:ln>
            <a:solidFill>
              <a:srgbClr val="A50021"/>
            </a:solidFill>
          </a:ln>
        </p:spPr>
      </p:pic>
    </p:spTree>
    <p:extLst>
      <p:ext uri="{BB962C8B-B14F-4D97-AF65-F5344CB8AC3E}">
        <p14:creationId xmlns:p14="http://schemas.microsoft.com/office/powerpoint/2010/main" xmlns="" val="38349471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714356"/>
            <a:ext cx="9144000" cy="6186309"/>
          </a:xfrm>
          <a:prstGeom prst="rect">
            <a:avLst/>
          </a:prstGeom>
        </p:spPr>
        <p:txBody>
          <a:bodyPr wrap="square">
            <a:spAutoFit/>
          </a:bodyPr>
          <a:lstStyle/>
          <a:p>
            <a:r>
              <a:rPr lang="ru-RU" sz="1200" dirty="0" smtClean="0"/>
              <a:t>1. </a:t>
            </a:r>
            <a:r>
              <a:rPr lang="ru-RU" sz="1200" u="sng" dirty="0" smtClean="0">
                <a:hlinkClick r:id="rId2"/>
              </a:rPr>
              <a:t>http://printbusiness.su/wp-content/uploads/2012/07/TOLSTOI_Lev_Nikolaevich18.jpg</a:t>
            </a:r>
            <a:endParaRPr lang="ru-RU" sz="1200" dirty="0" smtClean="0"/>
          </a:p>
          <a:p>
            <a:r>
              <a:rPr lang="ru-RU" sz="1200" dirty="0" smtClean="0"/>
              <a:t>2. </a:t>
            </a:r>
            <a:r>
              <a:rPr lang="ru-RU" sz="1200" u="sng" dirty="0" smtClean="0">
                <a:hlinkClick r:id="rId3"/>
              </a:rPr>
              <a:t>http://tolstoy.ru/resize/big/upload/iblock/68d/68d6741b250449998e572baa3b90890b.JPG</a:t>
            </a:r>
            <a:endParaRPr lang="ru-RU" sz="1200" dirty="0" smtClean="0"/>
          </a:p>
          <a:p>
            <a:r>
              <a:rPr lang="ru-RU" sz="1200" dirty="0" smtClean="0"/>
              <a:t>3. </a:t>
            </a:r>
            <a:r>
              <a:rPr lang="ru-RU" sz="1200" u="sng" dirty="0" smtClean="0">
                <a:hlinkClick r:id="rId4"/>
              </a:rPr>
              <a:t>https://im0-tub-ru.yandex.net/i?id=bbcafad2bd352cb5eff84b4c9ca4ee8b&amp;n=33&amp;h=190&amp;w=154</a:t>
            </a:r>
            <a:endParaRPr lang="ru-RU" sz="1200" dirty="0" smtClean="0"/>
          </a:p>
          <a:p>
            <a:r>
              <a:rPr lang="ru-RU" sz="1200" dirty="0" smtClean="0"/>
              <a:t>4. </a:t>
            </a:r>
            <a:r>
              <a:rPr lang="ru-RU" sz="1200" u="sng" dirty="0" smtClean="0">
                <a:hlinkClick r:id="rId5"/>
              </a:rPr>
              <a:t>https://im3-tub-ru.yandex.net/i?id=6dc95d218fa4e69a1ed60b1732e97def&amp;n=33&amp;h=190&amp;w=285</a:t>
            </a:r>
            <a:endParaRPr lang="ru-RU" sz="1200" dirty="0" smtClean="0"/>
          </a:p>
          <a:p>
            <a:r>
              <a:rPr lang="ru-RU" sz="1200" dirty="0" smtClean="0"/>
              <a:t>5. </a:t>
            </a:r>
            <a:r>
              <a:rPr lang="ru-RU" sz="1200" u="sng" dirty="0" smtClean="0">
                <a:hlinkClick r:id="rId6"/>
              </a:rPr>
              <a:t>http://www.a4format.ru/index_pic.php?data=photos/42932612.jpg&amp;percenta=1.00</a:t>
            </a:r>
            <a:endParaRPr lang="ru-RU" sz="1200" dirty="0" smtClean="0"/>
          </a:p>
          <a:p>
            <a:r>
              <a:rPr lang="ru-RU" sz="1200" dirty="0" smtClean="0"/>
              <a:t>6. </a:t>
            </a:r>
            <a:r>
              <a:rPr lang="ru-RU" sz="1200" u="sng" dirty="0" smtClean="0">
                <a:hlinkClick r:id="rId7"/>
              </a:rPr>
              <a:t>http://school.xvatit.com/images/7/75/T27vim3.jpeg</a:t>
            </a:r>
            <a:endParaRPr lang="ru-RU" sz="1200" u="sng" dirty="0" smtClean="0"/>
          </a:p>
          <a:p>
            <a:r>
              <a:rPr lang="ru-RU" sz="1200" dirty="0" smtClean="0"/>
              <a:t>7. </a:t>
            </a:r>
            <a:r>
              <a:rPr lang="ru-RU" sz="1200" u="sng" dirty="0" smtClean="0">
                <a:hlinkClick r:id="rId8"/>
              </a:rPr>
              <a:t>http://static.diary.ru/userdir/1/9/1/6/1916473/83312930.jpg</a:t>
            </a:r>
            <a:endParaRPr lang="ru-RU" sz="1200" dirty="0" smtClean="0"/>
          </a:p>
          <a:p>
            <a:r>
              <a:rPr lang="ru-RU" sz="1200" dirty="0" smtClean="0"/>
              <a:t>8. </a:t>
            </a:r>
            <a:r>
              <a:rPr lang="ru-RU" sz="1200" u="sng" dirty="0" smtClean="0">
                <a:hlinkClick r:id="rId9"/>
              </a:rPr>
              <a:t>http://www.playcast.ru/uploads/2014/04/11/8190997.jpg</a:t>
            </a:r>
            <a:endParaRPr lang="ru-RU" sz="1200" dirty="0" smtClean="0"/>
          </a:p>
          <a:p>
            <a:r>
              <a:rPr lang="ru-RU" sz="1200" dirty="0" smtClean="0"/>
              <a:t>9. </a:t>
            </a:r>
            <a:r>
              <a:rPr lang="ru-RU" sz="1200" u="sng" dirty="0" smtClean="0">
                <a:hlinkClick r:id="rId10"/>
              </a:rPr>
              <a:t>http://aktinoya.ru/index.php?view=image&amp;format=raw&amp;type=img&amp;id=5574&amp;option=com_joomgallery</a:t>
            </a:r>
            <a:endParaRPr lang="ru-RU" sz="1200" dirty="0" smtClean="0"/>
          </a:p>
          <a:p>
            <a:r>
              <a:rPr lang="ru-RU" sz="1200" dirty="0" smtClean="0"/>
              <a:t>10. </a:t>
            </a:r>
            <a:r>
              <a:rPr lang="ru-RU" sz="1200" u="sng" dirty="0" smtClean="0">
                <a:hlinkClick r:id="rId11"/>
              </a:rPr>
              <a:t>https://im3-tub-ru.yandex.net/i?id=2a2246914470992070015b0412e42d63&amp;n=33&amp;h=190&amp;w=271</a:t>
            </a:r>
            <a:endParaRPr lang="ru-RU" sz="1200" u="sng" dirty="0" smtClean="0"/>
          </a:p>
          <a:p>
            <a:r>
              <a:rPr lang="ru-RU" sz="1200" dirty="0" smtClean="0"/>
              <a:t>11. </a:t>
            </a:r>
            <a:r>
              <a:rPr lang="ru-RU" sz="1200" u="sng" dirty="0" smtClean="0">
                <a:hlinkClick r:id="rId12"/>
              </a:rPr>
              <a:t>http://www.filmsov.ru/wp-content/uploads/2015/07/132138.jpg</a:t>
            </a:r>
            <a:endParaRPr lang="ru-RU" sz="1200" dirty="0" smtClean="0"/>
          </a:p>
          <a:p>
            <a:r>
              <a:rPr lang="ru-RU" sz="1200" dirty="0" smtClean="0"/>
              <a:t>12. </a:t>
            </a:r>
            <a:r>
              <a:rPr lang="ru-RU" sz="1200" u="sng" dirty="0" smtClean="0">
                <a:hlinkClick r:id="rId13"/>
              </a:rPr>
              <a:t>https://im2-tub-ru.yandex.net/i?id=7c93fe9122e25dfa10e7b40aff82bb17&amp;n=33&amp;h=190&amp;w=285</a:t>
            </a:r>
            <a:endParaRPr lang="ru-RU" sz="1200" dirty="0" smtClean="0"/>
          </a:p>
          <a:p>
            <a:r>
              <a:rPr lang="ru-RU" sz="1200" dirty="0" smtClean="0"/>
              <a:t>13. </a:t>
            </a:r>
            <a:r>
              <a:rPr lang="ru-RU" sz="1200" u="sng" dirty="0" smtClean="0">
                <a:hlinkClick r:id="rId14"/>
              </a:rPr>
              <a:t>https://im3-tub-ru.yandex.net/i?id=5dd029cb8f1a71f1b4965295979df8dd&amp;n=33&amp;h=190&amp;w=428</a:t>
            </a:r>
            <a:endParaRPr lang="ru-RU" sz="1200" dirty="0" smtClean="0"/>
          </a:p>
          <a:p>
            <a:r>
              <a:rPr lang="ru-RU" sz="1200" dirty="0" smtClean="0"/>
              <a:t>14. </a:t>
            </a:r>
            <a:r>
              <a:rPr lang="ru-RU" sz="1200" u="sng" dirty="0" smtClean="0">
                <a:hlinkClick r:id="rId15"/>
              </a:rPr>
              <a:t>https://im1-tub-ru.yandex.net/i?id=cc072f11e7b67ca210eca191a696bba5&amp;n=33&amp;h=190&amp;w=261</a:t>
            </a:r>
            <a:endParaRPr lang="ru-RU" sz="1200" dirty="0" smtClean="0"/>
          </a:p>
          <a:p>
            <a:r>
              <a:rPr lang="ru-RU" sz="1200" dirty="0" smtClean="0"/>
              <a:t>15. </a:t>
            </a:r>
            <a:r>
              <a:rPr lang="ru-RU" sz="1200" u="sng" dirty="0" smtClean="0">
                <a:hlinkClick r:id="rId16"/>
              </a:rPr>
              <a:t>https://im3-tub-ru.yandex.net/i?id=4ed8ef33acee510f72c5e61016f26dae&amp;n=33&amp;h=190&amp;w=382</a:t>
            </a:r>
            <a:endParaRPr lang="ru-RU" sz="1200" dirty="0" smtClean="0"/>
          </a:p>
          <a:p>
            <a:r>
              <a:rPr lang="ru-RU" sz="1200" dirty="0" smtClean="0"/>
              <a:t>16. </a:t>
            </a:r>
            <a:r>
              <a:rPr lang="ru-RU" sz="1200" u="sng" dirty="0" smtClean="0">
                <a:hlinkClick r:id="rId17"/>
              </a:rPr>
              <a:t>http://www.asfera.info/files/uni_reports/984967916.jpg</a:t>
            </a:r>
            <a:endParaRPr lang="ru-RU" sz="1200" dirty="0" smtClean="0"/>
          </a:p>
          <a:p>
            <a:r>
              <a:rPr lang="ru-RU" sz="1200" dirty="0" smtClean="0"/>
              <a:t>17. </a:t>
            </a:r>
            <a:r>
              <a:rPr lang="ru-RU" sz="1200" u="sng" dirty="0" smtClean="0">
                <a:hlinkClick r:id="rId18"/>
              </a:rPr>
              <a:t>http://static.test.tvc.ru/pictures/o/146/748.jpg</a:t>
            </a:r>
            <a:endParaRPr lang="ru-RU" sz="1200" dirty="0" smtClean="0"/>
          </a:p>
          <a:p>
            <a:r>
              <a:rPr lang="ru-RU" sz="1200" dirty="0" smtClean="0"/>
              <a:t>18. </a:t>
            </a:r>
            <a:r>
              <a:rPr lang="ru-RU" sz="1200" u="sng" dirty="0" smtClean="0">
                <a:hlinkClick r:id="rId19"/>
              </a:rPr>
              <a:t>https://im1-tub-ru.yandex.net/i?id=08b0ceef5c14021a63d46bc3e4991ab9&amp;n=33&amp;h=190&amp;w=285</a:t>
            </a:r>
            <a:endParaRPr lang="ru-RU" sz="1200" u="sng" dirty="0" smtClean="0"/>
          </a:p>
          <a:p>
            <a:r>
              <a:rPr lang="ru-RU" sz="1200" dirty="0" smtClean="0"/>
              <a:t>19.</a:t>
            </a:r>
            <a:r>
              <a:rPr lang="ru-RU" sz="1200" u="sng" dirty="0" smtClean="0"/>
              <a:t> </a:t>
            </a:r>
            <a:r>
              <a:rPr lang="en-US" sz="1200" u="sng" dirty="0" smtClean="0">
                <a:hlinkClick r:id="rId20"/>
              </a:rPr>
              <a:t>http://soviet-movies.ru/Movies/Voina_I_Mir/warandpeace17.jpg</a:t>
            </a:r>
            <a:endParaRPr lang="ru-RU" sz="1200" u="sng" dirty="0" smtClean="0"/>
          </a:p>
          <a:p>
            <a:r>
              <a:rPr lang="ru-RU" sz="1200" dirty="0" smtClean="0"/>
              <a:t>20. </a:t>
            </a:r>
            <a:r>
              <a:rPr lang="en-US" sz="1200" dirty="0" smtClean="0">
                <a:hlinkClick r:id="rId21"/>
              </a:rPr>
              <a:t>http://on2.docdat.com/tw_files2/urls_29/57/d-56623/img16.jpg</a:t>
            </a:r>
            <a:r>
              <a:rPr lang="ru-RU" sz="1200" dirty="0" smtClean="0"/>
              <a:t> </a:t>
            </a:r>
          </a:p>
          <a:p>
            <a:r>
              <a:rPr lang="ru-RU" sz="1200" dirty="0" smtClean="0"/>
              <a:t>21. </a:t>
            </a:r>
            <a:r>
              <a:rPr lang="en-US" sz="1200" dirty="0" smtClean="0">
                <a:hlinkClick r:id="rId22"/>
              </a:rPr>
              <a:t>http://koledj.ru/tw_refs/1/447/447_html_647dc538.jpg</a:t>
            </a:r>
            <a:r>
              <a:rPr lang="ru-RU" sz="1200" dirty="0" smtClean="0"/>
              <a:t> </a:t>
            </a:r>
          </a:p>
          <a:p>
            <a:r>
              <a:rPr lang="ru-RU" sz="1200" dirty="0" smtClean="0"/>
              <a:t>22. </a:t>
            </a:r>
            <a:r>
              <a:rPr lang="en-US" sz="1200" dirty="0" smtClean="0">
                <a:hlinkClick r:id="rId23"/>
              </a:rPr>
              <a:t>http://st.baskino.com/uploads/images/2013/681/ulal467.jpg</a:t>
            </a:r>
            <a:r>
              <a:rPr lang="ru-RU" sz="1200" dirty="0" smtClean="0"/>
              <a:t> </a:t>
            </a:r>
          </a:p>
          <a:p>
            <a:r>
              <a:rPr lang="ru-RU" sz="1200" dirty="0" smtClean="0"/>
              <a:t>23. </a:t>
            </a:r>
            <a:r>
              <a:rPr lang="en-US" sz="1200" dirty="0" smtClean="0">
                <a:hlinkClick r:id="rId24"/>
              </a:rPr>
              <a:t>http://player.myshared.ru/311268/data/images/img0.jpg</a:t>
            </a:r>
            <a:r>
              <a:rPr lang="ru-RU" sz="1200" dirty="0" smtClean="0"/>
              <a:t> </a:t>
            </a:r>
          </a:p>
          <a:p>
            <a:r>
              <a:rPr lang="ru-RU" sz="1200" dirty="0" smtClean="0"/>
              <a:t>24. </a:t>
            </a:r>
            <a:r>
              <a:rPr lang="en-US" sz="1200" dirty="0" smtClean="0">
                <a:hlinkClick r:id="rId25"/>
              </a:rPr>
              <a:t>http://mmimageslarge.moviemail-online.co.uk/War-and-Peace-Bondarchuk-6003_2.jpg</a:t>
            </a:r>
            <a:r>
              <a:rPr lang="ru-RU" sz="1200" dirty="0" smtClean="0"/>
              <a:t> </a:t>
            </a:r>
          </a:p>
          <a:p>
            <a:r>
              <a:rPr lang="ru-RU" sz="1200" dirty="0" smtClean="0"/>
              <a:t>25. </a:t>
            </a:r>
            <a:r>
              <a:rPr lang="en-US" sz="1200" dirty="0" smtClean="0">
                <a:hlinkClick r:id="rId26"/>
              </a:rPr>
              <a:t>http://ic.pics.livejournal.com/basilius3/69436460/246139/246139_900.jpg</a:t>
            </a:r>
            <a:r>
              <a:rPr lang="ru-RU" sz="1200" dirty="0" smtClean="0"/>
              <a:t> </a:t>
            </a:r>
          </a:p>
          <a:p>
            <a:r>
              <a:rPr lang="ru-RU" sz="1200" dirty="0" smtClean="0"/>
              <a:t>26. </a:t>
            </a:r>
            <a:r>
              <a:rPr lang="en-US" sz="1200" dirty="0" smtClean="0">
                <a:hlinkClick r:id="rId27"/>
              </a:rPr>
              <a:t>http://online-urok.ru/wp-content/uploads/2013/04/0_7de33_dda2b393_XL.jpg</a:t>
            </a:r>
            <a:r>
              <a:rPr lang="ru-RU" sz="1200" dirty="0" smtClean="0"/>
              <a:t> </a:t>
            </a:r>
          </a:p>
          <a:p>
            <a:r>
              <a:rPr lang="ru-RU" sz="1200" dirty="0" smtClean="0"/>
              <a:t>27.</a:t>
            </a:r>
            <a:r>
              <a:rPr lang="en-US" sz="1200" dirty="0" smtClean="0"/>
              <a:t> </a:t>
            </a:r>
            <a:r>
              <a:rPr lang="en-US" sz="1200" dirty="0" smtClean="0">
                <a:hlinkClick r:id="rId28"/>
              </a:rPr>
              <a:t>https://im3-tub-ru.yandex.net/i?id=ccb9f02549a6338cc329d9d31199103b&amp;n=33&amp;h=190&amp;w=145</a:t>
            </a:r>
            <a:r>
              <a:rPr lang="ru-RU" sz="1200" dirty="0" smtClean="0"/>
              <a:t> </a:t>
            </a:r>
          </a:p>
          <a:p>
            <a:r>
              <a:rPr lang="ru-RU" sz="1200" dirty="0" smtClean="0"/>
              <a:t>28. </a:t>
            </a:r>
            <a:r>
              <a:rPr lang="en-US" sz="1200" dirty="0" smtClean="0">
                <a:hlinkClick r:id="rId29"/>
              </a:rPr>
              <a:t>https://im1-tub-ru.yandex.net/i?id=02c42b9fd32728e14365f4c6343d943b&amp;n=33&amp;h=190&amp;w=259</a:t>
            </a:r>
            <a:r>
              <a:rPr lang="ru-RU" sz="1200" dirty="0" smtClean="0"/>
              <a:t> </a:t>
            </a:r>
          </a:p>
          <a:p>
            <a:r>
              <a:rPr lang="ru-RU" sz="1200" dirty="0" smtClean="0"/>
              <a:t>29. </a:t>
            </a:r>
            <a:r>
              <a:rPr lang="en-US" sz="1200" dirty="0" smtClean="0">
                <a:hlinkClick r:id="rId30"/>
              </a:rPr>
              <a:t>http://s009.radikal.ru/i307/1408/80/407f1c7a40e2.jpg</a:t>
            </a:r>
            <a:r>
              <a:rPr lang="ru-RU" sz="1200" dirty="0" smtClean="0"/>
              <a:t> </a:t>
            </a:r>
          </a:p>
          <a:p>
            <a:r>
              <a:rPr lang="ru-RU" sz="1200" dirty="0" smtClean="0"/>
              <a:t>30. </a:t>
            </a:r>
            <a:r>
              <a:rPr lang="en-US" sz="1200" dirty="0" smtClean="0">
                <a:hlinkClick r:id="rId31"/>
              </a:rPr>
              <a:t>https://im3-tub-ru.yandex.net/i?id=ff929b99479c00c0bb4a75c356116625&amp;n=33&amp;h=190&amp;w=298</a:t>
            </a:r>
            <a:r>
              <a:rPr lang="ru-RU" sz="1200" dirty="0" smtClean="0"/>
              <a:t> </a:t>
            </a:r>
          </a:p>
          <a:p>
            <a:r>
              <a:rPr lang="ru-RU" sz="1200" dirty="0" smtClean="0"/>
              <a:t>31. </a:t>
            </a:r>
            <a:r>
              <a:rPr lang="en-US" sz="1200" dirty="0" smtClean="0">
                <a:hlinkClick r:id="rId32"/>
              </a:rPr>
              <a:t>http://old.culture.ru/ru/uploads/media/news/0001/17/thumb_16854_news_big.jpeg</a:t>
            </a:r>
            <a:r>
              <a:rPr lang="ru-RU" sz="1200" dirty="0" smtClean="0"/>
              <a:t> </a:t>
            </a:r>
          </a:p>
          <a:p>
            <a:r>
              <a:rPr lang="ru-RU" sz="1200" dirty="0" smtClean="0"/>
              <a:t>32. </a:t>
            </a:r>
            <a:r>
              <a:rPr lang="en-US" sz="1200" dirty="0" smtClean="0">
                <a:hlinkClick r:id="rId33"/>
              </a:rPr>
              <a:t>http://hell-sky.ru/study/pictures/6a0b419c51.jpg</a:t>
            </a:r>
            <a:r>
              <a:rPr lang="ru-RU" sz="1200" dirty="0" smtClean="0"/>
              <a:t> </a:t>
            </a:r>
          </a:p>
          <a:p>
            <a:r>
              <a:rPr lang="ru-RU" sz="1200" dirty="0" smtClean="0"/>
              <a:t>33. </a:t>
            </a:r>
            <a:r>
              <a:rPr lang="en-US" sz="1200" dirty="0" smtClean="0">
                <a:hlinkClick r:id="rId34"/>
              </a:rPr>
              <a:t>http://ic.pics.livejournal.com/ter_psich_ora1/24156955/252261/252261_original.jpg</a:t>
            </a:r>
            <a:r>
              <a:rPr lang="ru-RU" sz="1200" dirty="0" smtClean="0"/>
              <a:t> </a:t>
            </a:r>
            <a:endParaRPr lang="ru-RU" sz="1200" dirty="0"/>
          </a:p>
        </p:txBody>
      </p:sp>
      <p:sp>
        <p:nvSpPr>
          <p:cNvPr id="5"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Использованные ресурсы</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92441"/>
            <a:ext cx="9144000" cy="6165559"/>
          </a:xfrm>
          <a:prstGeom prst="rect">
            <a:avLst/>
          </a:prstGeom>
        </p:spPr>
        <p:txBody>
          <a:bodyPr wrap="square">
            <a:spAutoFit/>
          </a:bodyPr>
          <a:lstStyle/>
          <a:p>
            <a:r>
              <a:rPr lang="ru-RU" sz="1200" dirty="0" smtClean="0"/>
              <a:t>34. </a:t>
            </a:r>
            <a:r>
              <a:rPr lang="en-US" sz="1200" dirty="0" smtClean="0">
                <a:hlinkClick r:id="rId2"/>
              </a:rPr>
              <a:t>http://www.kalitva.ru/uploads/posts/2010-02/1265886486_jpg_austerlitz.jpg</a:t>
            </a:r>
            <a:r>
              <a:rPr lang="ru-RU" sz="1200" dirty="0" smtClean="0"/>
              <a:t> </a:t>
            </a:r>
          </a:p>
          <a:p>
            <a:r>
              <a:rPr lang="ru-RU" sz="1200" dirty="0" smtClean="0"/>
              <a:t>35. </a:t>
            </a:r>
            <a:r>
              <a:rPr lang="en-US" sz="1200" dirty="0" smtClean="0">
                <a:hlinkClick r:id="rId3"/>
              </a:rPr>
              <a:t>http://static1.repo.aif.ru/1/38/321319/c/24be77b9865788072c897c48b047b364.jpg</a:t>
            </a:r>
            <a:r>
              <a:rPr lang="ru-RU" sz="1200" dirty="0" smtClean="0"/>
              <a:t> </a:t>
            </a:r>
          </a:p>
          <a:p>
            <a:r>
              <a:rPr lang="ru-RU" sz="1200" dirty="0" smtClean="0"/>
              <a:t>36. </a:t>
            </a:r>
            <a:r>
              <a:rPr lang="en-US" sz="1200" dirty="0" smtClean="0">
                <a:hlinkClick r:id="rId4"/>
              </a:rPr>
              <a:t>http://devec.ru/images/stories/dates/june/1812.jpg</a:t>
            </a:r>
            <a:r>
              <a:rPr lang="ru-RU" sz="1200" dirty="0" smtClean="0"/>
              <a:t> </a:t>
            </a:r>
          </a:p>
          <a:p>
            <a:r>
              <a:rPr lang="ru-RU" sz="1200" dirty="0" smtClean="0"/>
              <a:t>37. </a:t>
            </a:r>
            <a:r>
              <a:rPr lang="en-US" sz="1200" dirty="0" smtClean="0">
                <a:hlinkClick r:id="rId5"/>
              </a:rPr>
              <a:t>http://www.steveartgallery.se/upload1/file-admin/images/new23/charles%20emile%20callande-944749.jpg</a:t>
            </a:r>
            <a:r>
              <a:rPr lang="ru-RU" sz="1200" dirty="0" smtClean="0"/>
              <a:t> </a:t>
            </a:r>
          </a:p>
          <a:p>
            <a:r>
              <a:rPr lang="ru-RU" sz="1200" dirty="0" smtClean="0"/>
              <a:t>38. </a:t>
            </a:r>
            <a:r>
              <a:rPr lang="en-US" sz="1200" dirty="0" smtClean="0">
                <a:hlinkClick r:id="rId6"/>
              </a:rPr>
              <a:t>https://im3-tub-ru.yandex.net/i?id=289d101c6041896be7d913cb56d79d8c&amp;n=33&amp;h=190&amp;w=299</a:t>
            </a:r>
            <a:r>
              <a:rPr lang="ru-RU" sz="1200" dirty="0" smtClean="0"/>
              <a:t> </a:t>
            </a:r>
          </a:p>
          <a:p>
            <a:r>
              <a:rPr lang="ru-RU" sz="1200" dirty="0" smtClean="0"/>
              <a:t>39. </a:t>
            </a:r>
            <a:r>
              <a:rPr lang="en-US" sz="1200" dirty="0" smtClean="0">
                <a:hlinkClick r:id="rId7"/>
              </a:rPr>
              <a:t>http://www.cbc.ca/books/tolstoy-painting-584.jpg</a:t>
            </a:r>
            <a:r>
              <a:rPr lang="ru-RU" sz="1200" dirty="0" smtClean="0"/>
              <a:t> </a:t>
            </a:r>
          </a:p>
          <a:p>
            <a:r>
              <a:rPr lang="ru-RU" sz="1200" dirty="0" smtClean="0"/>
              <a:t>40. </a:t>
            </a:r>
            <a:r>
              <a:rPr lang="en-US" sz="1200" dirty="0" smtClean="0">
                <a:hlinkClick r:id="rId8"/>
              </a:rPr>
              <a:t>http://bellart.me/next/image/560e774aaa402.jpg</a:t>
            </a:r>
            <a:r>
              <a:rPr lang="ru-RU" sz="1200" dirty="0" smtClean="0"/>
              <a:t> </a:t>
            </a:r>
          </a:p>
          <a:p>
            <a:r>
              <a:rPr lang="ru-RU" sz="1200" dirty="0" smtClean="0"/>
              <a:t>41. </a:t>
            </a:r>
            <a:r>
              <a:rPr lang="en-US" sz="1200" dirty="0" smtClean="0">
                <a:hlinkClick r:id="rId9"/>
              </a:rPr>
              <a:t>http://fullref.ru/files/92/3f662b5e4166b93af138125406bdd115.html_files/6.jpg</a:t>
            </a:r>
            <a:r>
              <a:rPr lang="ru-RU" sz="1200" dirty="0" smtClean="0"/>
              <a:t> </a:t>
            </a:r>
          </a:p>
          <a:p>
            <a:r>
              <a:rPr lang="ru-RU" sz="1200" dirty="0" smtClean="0"/>
              <a:t>42. </a:t>
            </a:r>
            <a:r>
              <a:rPr lang="en-US" sz="1200" dirty="0" smtClean="0">
                <a:hlinkClick r:id="rId10"/>
              </a:rPr>
              <a:t>http://img-fotki.yandex.ru/get/9824/39067198.11c/0_8bb41_674ffd9e_XL.jpg?from=http://img-fotki.yandex.ru/get/9824/39067198.11c/0_8bb41_674ffd9e_XL.jpg</a:t>
            </a:r>
            <a:r>
              <a:rPr lang="ru-RU" sz="1200" dirty="0" smtClean="0"/>
              <a:t> </a:t>
            </a:r>
          </a:p>
          <a:p>
            <a:r>
              <a:rPr lang="ru-RU" sz="1200" dirty="0" smtClean="0"/>
              <a:t>43. </a:t>
            </a:r>
            <a:r>
              <a:rPr lang="en-US" sz="1200" dirty="0" smtClean="0">
                <a:hlinkClick r:id="rId11"/>
              </a:rPr>
              <a:t>http://cdn13.img22.ria.ru/images/98937/83/989378309.jpg</a:t>
            </a:r>
            <a:r>
              <a:rPr lang="ru-RU" sz="1200" dirty="0" smtClean="0"/>
              <a:t> </a:t>
            </a:r>
          </a:p>
          <a:p>
            <a:r>
              <a:rPr lang="ru-RU" sz="1200" dirty="0" smtClean="0"/>
              <a:t>44. </a:t>
            </a:r>
            <a:r>
              <a:rPr lang="en-US" sz="1200" dirty="0" smtClean="0">
                <a:hlinkClick r:id="rId12"/>
              </a:rPr>
              <a:t>http://www.kino-teatr.ru/acter/album/3941/173586.jpg</a:t>
            </a:r>
            <a:r>
              <a:rPr lang="ru-RU" sz="1200" dirty="0" smtClean="0"/>
              <a:t> </a:t>
            </a:r>
          </a:p>
          <a:p>
            <a:r>
              <a:rPr lang="ru-RU" sz="1200" dirty="0" smtClean="0"/>
              <a:t>45. </a:t>
            </a:r>
            <a:r>
              <a:rPr lang="en-US" sz="1200" dirty="0" smtClean="0">
                <a:hlinkClick r:id="rId13"/>
              </a:rPr>
              <a:t>http://ic.pics.livejournal.com/na_shpilke/29488376/877093/877093_original.jpg</a:t>
            </a:r>
            <a:r>
              <a:rPr lang="ru-RU" sz="1200" dirty="0" smtClean="0"/>
              <a:t> </a:t>
            </a:r>
          </a:p>
          <a:p>
            <a:r>
              <a:rPr lang="ru-RU" sz="1200" dirty="0" smtClean="0"/>
              <a:t>46. </a:t>
            </a:r>
            <a:r>
              <a:rPr lang="en-US" sz="1200" dirty="0" smtClean="0">
                <a:hlinkClick r:id="rId14"/>
              </a:rPr>
              <a:t>http://s1.stc.all.kpcdn.net/f/4/image/59/33/753359.jpghttp://s1.stc.all.kpcdn.net/f/4/image/59/33/753359.jpg</a:t>
            </a:r>
            <a:r>
              <a:rPr lang="ru-RU" sz="1200" dirty="0" smtClean="0"/>
              <a:t> </a:t>
            </a:r>
          </a:p>
          <a:p>
            <a:r>
              <a:rPr lang="ru-RU" sz="1200" dirty="0" smtClean="0"/>
              <a:t>47. </a:t>
            </a:r>
            <a:r>
              <a:rPr lang="en-US" sz="1200" dirty="0" smtClean="0">
                <a:hlinkClick r:id="rId15"/>
              </a:rPr>
              <a:t>http://www.labirint.ru/images/news/5541_1278923898.jpg</a:t>
            </a:r>
            <a:r>
              <a:rPr lang="ru-RU" sz="1200" dirty="0" smtClean="0"/>
              <a:t> </a:t>
            </a:r>
          </a:p>
          <a:p>
            <a:r>
              <a:rPr lang="ru-RU" sz="1200" dirty="0" smtClean="0"/>
              <a:t>48. </a:t>
            </a:r>
            <a:r>
              <a:rPr lang="en-US" sz="1200" dirty="0" smtClean="0">
                <a:hlinkClick r:id="rId16"/>
              </a:rPr>
              <a:t>http://s019.radikal.ru/i607/1208/80/b57c69f646f8.jpg</a:t>
            </a:r>
            <a:r>
              <a:rPr lang="ru-RU" sz="1200" dirty="0" smtClean="0"/>
              <a:t> </a:t>
            </a:r>
          </a:p>
          <a:p>
            <a:r>
              <a:rPr lang="ru-RU" sz="1200" dirty="0" smtClean="0"/>
              <a:t>49. </a:t>
            </a:r>
            <a:r>
              <a:rPr lang="en-US" sz="1200" dirty="0" smtClean="0">
                <a:hlinkClick r:id="rId17"/>
              </a:rPr>
              <a:t>http://4.bp.blogspot.com/-HBeQH37ZzE4/UYaMLk7lOmI/AAAAAAAAAA4/nFzA02NSqg4/s1600/1173130426338.jpg</a:t>
            </a:r>
            <a:r>
              <a:rPr lang="ru-RU" sz="1200" dirty="0" smtClean="0"/>
              <a:t> </a:t>
            </a:r>
          </a:p>
          <a:p>
            <a:r>
              <a:rPr lang="ru-RU" sz="1200" dirty="0" smtClean="0"/>
              <a:t>50. </a:t>
            </a:r>
            <a:r>
              <a:rPr lang="en-US" sz="1200" dirty="0" smtClean="0">
                <a:hlinkClick r:id="rId18"/>
              </a:rPr>
              <a:t>http://s47.radikal.ru/i116/1208/bf/2b5a3f4f8c58.jpg</a:t>
            </a:r>
            <a:r>
              <a:rPr lang="ru-RU" sz="1200" dirty="0" smtClean="0"/>
              <a:t> </a:t>
            </a:r>
          </a:p>
          <a:p>
            <a:r>
              <a:rPr lang="ru-RU" sz="1200" dirty="0" smtClean="0"/>
              <a:t>51. </a:t>
            </a:r>
            <a:r>
              <a:rPr lang="en-US" sz="1200" dirty="0">
                <a:hlinkClick r:id="rId19"/>
              </a:rPr>
              <a:t>http://</a:t>
            </a:r>
            <a:r>
              <a:rPr lang="en-US" sz="1200" dirty="0" smtClean="0">
                <a:hlinkClick r:id="rId19"/>
              </a:rPr>
              <a:t>www.kino-teatr.ru/movie/kadr/1065/113805.jpg</a:t>
            </a:r>
            <a:r>
              <a:rPr lang="ru-RU" sz="1200" dirty="0" smtClean="0"/>
              <a:t> </a:t>
            </a:r>
          </a:p>
          <a:p>
            <a:r>
              <a:rPr lang="ru-RU" sz="1200" dirty="0" smtClean="0"/>
              <a:t>52. </a:t>
            </a:r>
            <a:r>
              <a:rPr lang="en-US" sz="1200" dirty="0">
                <a:hlinkClick r:id="rId20"/>
              </a:rPr>
              <a:t>http://</a:t>
            </a:r>
            <a:r>
              <a:rPr lang="en-US" sz="1200" dirty="0" smtClean="0">
                <a:hlinkClick r:id="rId20"/>
              </a:rPr>
              <a:t>www.peremeny.ru/UserFiles/Image/narrativ/vim/vimPK6.jpg</a:t>
            </a:r>
            <a:r>
              <a:rPr lang="ru-RU" sz="1200" dirty="0" smtClean="0"/>
              <a:t> </a:t>
            </a:r>
          </a:p>
          <a:p>
            <a:r>
              <a:rPr lang="ru-RU" sz="1200" dirty="0" smtClean="0"/>
              <a:t>53. </a:t>
            </a:r>
            <a:r>
              <a:rPr lang="en-US" sz="1200" dirty="0">
                <a:hlinkClick r:id="rId21"/>
              </a:rPr>
              <a:t>https://sites.google.com/site/vojna1812godaspysta200let/_/rsrc/1358353595990/otecestvennaa-vojna-1812-goda-v-romane-vojna-i-mir-l-n-tolstogo/%</a:t>
            </a:r>
            <a:r>
              <a:rPr lang="en-US" sz="1200" dirty="0" smtClean="0">
                <a:hlinkClick r:id="rId21"/>
              </a:rPr>
              <a:t>D0%B1%D0%B5%D0%B7%D1%83%D1%85%D0%BE%D0%B2.jpg</a:t>
            </a:r>
            <a:r>
              <a:rPr lang="ru-RU" sz="1200" dirty="0" smtClean="0"/>
              <a:t> </a:t>
            </a:r>
          </a:p>
          <a:p>
            <a:r>
              <a:rPr lang="ru-RU" sz="1200" dirty="0" smtClean="0"/>
              <a:t>54. </a:t>
            </a:r>
            <a:r>
              <a:rPr lang="en-US" sz="1200" dirty="0">
                <a:hlinkClick r:id="rId22"/>
              </a:rPr>
              <a:t>http://</a:t>
            </a:r>
            <a:r>
              <a:rPr lang="en-US" sz="1200" dirty="0" smtClean="0">
                <a:hlinkClick r:id="rId22"/>
              </a:rPr>
              <a:t>odessa-life.od.ua/upload/image/ritual_2.jpg</a:t>
            </a:r>
            <a:r>
              <a:rPr lang="ru-RU" sz="1200" dirty="0" smtClean="0"/>
              <a:t> </a:t>
            </a:r>
          </a:p>
          <a:p>
            <a:r>
              <a:rPr lang="ru-RU" sz="1200" dirty="0" smtClean="0"/>
              <a:t>55. </a:t>
            </a:r>
            <a:r>
              <a:rPr lang="en-US" sz="1200" dirty="0">
                <a:hlinkClick r:id="rId23"/>
              </a:rPr>
              <a:t>http://</a:t>
            </a:r>
            <a:r>
              <a:rPr lang="en-US" sz="1200" dirty="0" smtClean="0">
                <a:hlinkClick r:id="rId23"/>
              </a:rPr>
              <a:t>odessa-life.od.ua/upload/image/ritual_1.jpg</a:t>
            </a:r>
            <a:r>
              <a:rPr lang="ru-RU" sz="1200" dirty="0" smtClean="0"/>
              <a:t> </a:t>
            </a:r>
          </a:p>
          <a:p>
            <a:r>
              <a:rPr lang="ru-RU" sz="1200" dirty="0" smtClean="0"/>
              <a:t>56. </a:t>
            </a:r>
            <a:r>
              <a:rPr lang="en-US" sz="1200" dirty="0">
                <a:hlinkClick r:id="rId24"/>
              </a:rPr>
              <a:t>http://</a:t>
            </a:r>
            <a:r>
              <a:rPr lang="en-US" sz="1200" dirty="0" smtClean="0">
                <a:hlinkClick r:id="rId24"/>
              </a:rPr>
              <a:t>rus.ruvr.ru/data/2010/09/25/1220868389/3RIA-011297-Preview.jpg</a:t>
            </a:r>
            <a:r>
              <a:rPr lang="ru-RU" sz="1200" dirty="0" smtClean="0"/>
              <a:t> </a:t>
            </a:r>
          </a:p>
          <a:p>
            <a:r>
              <a:rPr lang="ru-RU" sz="1200" dirty="0" smtClean="0"/>
              <a:t>57. </a:t>
            </a:r>
            <a:r>
              <a:rPr lang="en-US" sz="1200" dirty="0">
                <a:hlinkClick r:id="rId25"/>
              </a:rPr>
              <a:t>https://</a:t>
            </a:r>
            <a:r>
              <a:rPr lang="en-US" sz="1200" dirty="0" smtClean="0">
                <a:hlinkClick r:id="rId25"/>
              </a:rPr>
              <a:t>encrypted-tbn0.gstatic.com/images?q=tbn:ANd9GcREciaG85TUzPkSusMDj9uRGEbZrDnkcgc6p6M7YtYBH9IBT-tA</a:t>
            </a:r>
            <a:r>
              <a:rPr lang="ru-RU" sz="1200" dirty="0" smtClean="0"/>
              <a:t> </a:t>
            </a:r>
          </a:p>
          <a:p>
            <a:r>
              <a:rPr lang="ru-RU" sz="1200" dirty="0" smtClean="0"/>
              <a:t>58. </a:t>
            </a:r>
            <a:r>
              <a:rPr lang="en-US" sz="1200" dirty="0">
                <a:hlinkClick r:id="rId26"/>
              </a:rPr>
              <a:t>http://</a:t>
            </a:r>
            <a:r>
              <a:rPr lang="en-US" sz="1200" dirty="0" smtClean="0">
                <a:hlinkClick r:id="rId26"/>
              </a:rPr>
              <a:t>www.vokrug.tv/pic/person/5/0/3/7/medium_503743725fdec75b96ab5ef410ed80bc.jpeg</a:t>
            </a:r>
            <a:r>
              <a:rPr lang="ru-RU" sz="1200" dirty="0" smtClean="0"/>
              <a:t> </a:t>
            </a:r>
          </a:p>
          <a:p>
            <a:r>
              <a:rPr lang="ru-RU" sz="1200" dirty="0" smtClean="0"/>
              <a:t>59. </a:t>
            </a:r>
            <a:r>
              <a:rPr lang="en-US" sz="1200" dirty="0">
                <a:hlinkClick r:id="rId27"/>
              </a:rPr>
              <a:t>https://</a:t>
            </a:r>
            <a:r>
              <a:rPr lang="en-US" sz="1200" dirty="0" smtClean="0">
                <a:hlinkClick r:id="rId27"/>
              </a:rPr>
              <a:t>encrypted-tbn3.gstatic.com/images?q=tbn:ANd9GcQWl5qts9Bpw48D0zb9OmGOBBJzs4GEonUKD7teKHTGN7Qg3UmazA</a:t>
            </a:r>
            <a:r>
              <a:rPr lang="ru-RU" sz="1200" dirty="0" smtClean="0"/>
              <a:t> </a:t>
            </a:r>
          </a:p>
          <a:p>
            <a:r>
              <a:rPr lang="ru-RU" sz="1200" dirty="0" smtClean="0"/>
              <a:t>60. </a:t>
            </a:r>
            <a:r>
              <a:rPr lang="en-US" sz="1200" dirty="0">
                <a:hlinkClick r:id="rId28"/>
              </a:rPr>
              <a:t>https://</a:t>
            </a:r>
            <a:r>
              <a:rPr lang="en-US" sz="1200" dirty="0" smtClean="0">
                <a:hlinkClick r:id="rId28"/>
              </a:rPr>
              <a:t>encrypted-tbn0.gstatic.com/images?q=tbn:ANd9GcT_UXoxMDsAJ3_pJssgxoCXMTWuDx57ypXJDgeCxyxqySz2vdRgzQ</a:t>
            </a:r>
            <a:r>
              <a:rPr lang="ru-RU" sz="1200" dirty="0" smtClean="0"/>
              <a:t> </a:t>
            </a:r>
          </a:p>
          <a:p>
            <a:r>
              <a:rPr lang="ru-RU" sz="1200" dirty="0" smtClean="0"/>
              <a:t>61</a:t>
            </a:r>
            <a:r>
              <a:rPr lang="ru-RU" sz="1200" dirty="0" smtClean="0"/>
              <a:t>. </a:t>
            </a:r>
            <a:r>
              <a:rPr lang="en-US" sz="1200" dirty="0" smtClean="0">
                <a:hlinkClick r:id="rId29"/>
              </a:rPr>
              <a:t>http://</a:t>
            </a:r>
            <a:r>
              <a:rPr lang="en-US" sz="1200" dirty="0" smtClean="0">
                <a:hlinkClick r:id="rId29"/>
              </a:rPr>
              <a:t>pics.livejournal.com/nephytania_1/pic/0004cwgh</a:t>
            </a:r>
            <a:r>
              <a:rPr lang="ru-RU" sz="1200" dirty="0" smtClean="0"/>
              <a:t> </a:t>
            </a:r>
            <a:endParaRPr lang="ru-RU" sz="1200" dirty="0" smtClean="0"/>
          </a:p>
          <a:p>
            <a:r>
              <a:rPr lang="ru-RU" sz="1200" dirty="0" smtClean="0"/>
              <a:t>62</a:t>
            </a:r>
            <a:r>
              <a:rPr lang="ru-RU" sz="1200" dirty="0" smtClean="0"/>
              <a:t>. </a:t>
            </a:r>
            <a:r>
              <a:rPr lang="en-US" sz="1200" dirty="0" smtClean="0">
                <a:hlinkClick r:id="rId30"/>
              </a:rPr>
              <a:t>http://</a:t>
            </a:r>
            <a:r>
              <a:rPr lang="en-US" sz="1200" dirty="0" smtClean="0">
                <a:hlinkClick r:id="rId30"/>
              </a:rPr>
              <a:t>hallenna.narod.ru/tolsyoy_v_i_m.JPG</a:t>
            </a:r>
            <a:r>
              <a:rPr lang="ru-RU" sz="1200" dirty="0" smtClean="0"/>
              <a:t> </a:t>
            </a:r>
            <a:endParaRPr lang="ru-RU" sz="1200" dirty="0" smtClean="0"/>
          </a:p>
          <a:p>
            <a:r>
              <a:rPr lang="ru-RU" sz="1200" dirty="0" smtClean="0"/>
              <a:t>63</a:t>
            </a:r>
            <a:r>
              <a:rPr lang="ru-RU" sz="1200" dirty="0" smtClean="0"/>
              <a:t>. </a:t>
            </a:r>
            <a:r>
              <a:rPr lang="en-US" sz="1200" dirty="0" smtClean="0">
                <a:hlinkClick r:id="rId31"/>
              </a:rPr>
              <a:t>http://</a:t>
            </a:r>
            <a:r>
              <a:rPr lang="en-US" sz="1200" dirty="0" smtClean="0">
                <a:hlinkClick r:id="rId31"/>
              </a:rPr>
              <a:t>img1.liveinternet.ru/images/attach/c/1/57/675/57675642_7ak.jpg</a:t>
            </a:r>
            <a:r>
              <a:rPr lang="ru-RU" sz="1200" dirty="0" smtClean="0"/>
              <a:t> </a:t>
            </a:r>
            <a:endParaRPr lang="ru-RU" sz="1200" dirty="0" smtClean="0"/>
          </a:p>
          <a:p>
            <a:r>
              <a:rPr lang="ru-RU" sz="1200" dirty="0" smtClean="0"/>
              <a:t>64. </a:t>
            </a:r>
            <a:r>
              <a:rPr lang="en-US" sz="1200" dirty="0" smtClean="0">
                <a:hlinkClick r:id="rId32"/>
              </a:rPr>
              <a:t>https://</a:t>
            </a:r>
            <a:r>
              <a:rPr lang="en-US" sz="1200" dirty="0" smtClean="0">
                <a:hlinkClick r:id="rId32"/>
              </a:rPr>
              <a:t>s-media-cache-ak0.pinimg.com/736x/1b/81/00/1b8100a72efa95d8879ac2b0d37b78f2.jpg</a:t>
            </a:r>
            <a:r>
              <a:rPr lang="ru-RU" sz="1200" dirty="0" smtClean="0"/>
              <a:t> </a:t>
            </a:r>
            <a:endParaRPr lang="ru-RU" sz="1200" dirty="0"/>
          </a:p>
        </p:txBody>
      </p:sp>
      <p:sp>
        <p:nvSpPr>
          <p:cNvPr id="5"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Использованные ресурсы</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92441"/>
            <a:ext cx="9144000" cy="2862322"/>
          </a:xfrm>
          <a:prstGeom prst="rect">
            <a:avLst/>
          </a:prstGeom>
        </p:spPr>
        <p:txBody>
          <a:bodyPr wrap="square">
            <a:spAutoFit/>
          </a:bodyPr>
          <a:lstStyle/>
          <a:p>
            <a:r>
              <a:rPr lang="ru-RU" sz="1200" dirty="0" smtClean="0"/>
              <a:t>65. </a:t>
            </a:r>
            <a:r>
              <a:rPr lang="en-US" sz="1200" dirty="0" smtClean="0">
                <a:hlinkClick r:id="rId2"/>
              </a:rPr>
              <a:t>http://</a:t>
            </a:r>
            <a:r>
              <a:rPr lang="en-US" sz="1200" dirty="0" smtClean="0">
                <a:hlinkClick r:id="rId2"/>
              </a:rPr>
              <a:t>gdb.rferl.org/05FEE5F5-C5FD-4D18-B89B-119AFF35F210_cx1_cy26_cw98_mw1024_s_n_r1.jpg</a:t>
            </a:r>
            <a:r>
              <a:rPr lang="ru-RU" sz="1200" dirty="0" smtClean="0"/>
              <a:t> </a:t>
            </a:r>
          </a:p>
          <a:p>
            <a:r>
              <a:rPr lang="ru-RU" sz="1200" dirty="0" smtClean="0"/>
              <a:t>66. </a:t>
            </a:r>
            <a:r>
              <a:rPr lang="en-US" sz="1200" dirty="0" smtClean="0">
                <a:hlinkClick r:id="rId3"/>
              </a:rPr>
              <a:t>http://</a:t>
            </a:r>
            <a:r>
              <a:rPr lang="en-US" sz="1200" dirty="0" smtClean="0">
                <a:hlinkClick r:id="rId3"/>
              </a:rPr>
              <a:t>www.world-art.ru/cinema/img/10000/4497/5.jpg</a:t>
            </a:r>
            <a:r>
              <a:rPr lang="ru-RU" sz="1200" dirty="0" smtClean="0"/>
              <a:t> </a:t>
            </a:r>
            <a:endParaRPr lang="ru-RU" sz="1200" dirty="0" smtClean="0"/>
          </a:p>
          <a:p>
            <a:r>
              <a:rPr lang="ru-RU" sz="1200" dirty="0" smtClean="0"/>
              <a:t>67. </a:t>
            </a:r>
            <a:r>
              <a:rPr lang="en-US" sz="1200" dirty="0" smtClean="0">
                <a:hlinkClick r:id="rId4"/>
              </a:rPr>
              <a:t>http://</a:t>
            </a:r>
            <a:r>
              <a:rPr lang="en-US" sz="1200" dirty="0" smtClean="0">
                <a:hlinkClick r:id="rId4"/>
              </a:rPr>
              <a:t>www.prime-film.ru/wp-content/uploads/2015/01/7770443c9d0dbcc25490f0d9a5db2c37.jpg</a:t>
            </a:r>
            <a:r>
              <a:rPr lang="ru-RU" sz="1200" dirty="0" smtClean="0"/>
              <a:t> </a:t>
            </a:r>
          </a:p>
          <a:p>
            <a:r>
              <a:rPr lang="ru-RU" sz="1200" dirty="0" smtClean="0"/>
              <a:t>68. </a:t>
            </a:r>
            <a:r>
              <a:rPr lang="en-US" sz="1200" dirty="0" smtClean="0">
                <a:hlinkClick r:id="rId5"/>
              </a:rPr>
              <a:t>http://</a:t>
            </a:r>
            <a:r>
              <a:rPr lang="en-US" sz="1200" dirty="0" smtClean="0">
                <a:hlinkClick r:id="rId5"/>
              </a:rPr>
              <a:t>img0.liveinternet.ru/images/attach/c/0/120/73/120073776_4397599_XlAu0YdZ0vU.jpg</a:t>
            </a:r>
            <a:r>
              <a:rPr lang="ru-RU" sz="1200" dirty="0" smtClean="0"/>
              <a:t> </a:t>
            </a:r>
            <a:endParaRPr lang="ru-RU" sz="1200" dirty="0" smtClean="0"/>
          </a:p>
          <a:p>
            <a:r>
              <a:rPr lang="ru-RU" sz="1200" dirty="0" smtClean="0"/>
              <a:t>69. </a:t>
            </a:r>
            <a:r>
              <a:rPr lang="en-US" sz="1200" dirty="0" smtClean="0">
                <a:hlinkClick r:id="rId6"/>
              </a:rPr>
              <a:t>http://</a:t>
            </a:r>
            <a:r>
              <a:rPr lang="en-US" sz="1200" dirty="0" smtClean="0">
                <a:hlinkClick r:id="rId6"/>
              </a:rPr>
              <a:t>festival.1september.ru/articles/521644/img2.jpg</a:t>
            </a:r>
            <a:r>
              <a:rPr lang="ru-RU" sz="1200" dirty="0" smtClean="0"/>
              <a:t> </a:t>
            </a:r>
          </a:p>
          <a:p>
            <a:r>
              <a:rPr lang="ru-RU" sz="1200" dirty="0" smtClean="0"/>
              <a:t>70. </a:t>
            </a:r>
            <a:r>
              <a:rPr lang="en-US" sz="1200" dirty="0" smtClean="0">
                <a:hlinkClick r:id="rId7"/>
              </a:rPr>
              <a:t>http://</a:t>
            </a:r>
            <a:r>
              <a:rPr lang="en-US" sz="1200" dirty="0" smtClean="0">
                <a:hlinkClick r:id="rId7"/>
              </a:rPr>
              <a:t>www.tekgazeta.ru/wp-content/uploads/2015/07/0730d7bdf1b0c0c2ffc8538f1073e2c8640e20cd.jpg</a:t>
            </a:r>
            <a:r>
              <a:rPr lang="ru-RU" sz="1200" dirty="0" smtClean="0"/>
              <a:t> </a:t>
            </a:r>
            <a:endParaRPr lang="ru-RU" sz="1200" dirty="0" smtClean="0"/>
          </a:p>
          <a:p>
            <a:r>
              <a:rPr lang="ru-RU" sz="1200" dirty="0" smtClean="0"/>
              <a:t>71. </a:t>
            </a:r>
            <a:r>
              <a:rPr lang="en-US" sz="1200" dirty="0" smtClean="0">
                <a:hlinkClick r:id="rId8"/>
              </a:rPr>
              <a:t>http://artpoisk.info/files/images/_</a:t>
            </a:r>
            <a:r>
              <a:rPr lang="en-US" sz="1200" dirty="0" smtClean="0">
                <a:hlinkClick r:id="rId8"/>
              </a:rPr>
              <a:t>thumbs/25280/238x0.jpg</a:t>
            </a:r>
            <a:r>
              <a:rPr lang="ru-RU" sz="1200" dirty="0" smtClean="0"/>
              <a:t> </a:t>
            </a:r>
          </a:p>
          <a:p>
            <a:r>
              <a:rPr lang="ru-RU" sz="1200" dirty="0" smtClean="0"/>
              <a:t>72. </a:t>
            </a:r>
            <a:r>
              <a:rPr lang="en-US" sz="1200" dirty="0" smtClean="0">
                <a:hlinkClick r:id="rId9"/>
              </a:rPr>
              <a:t>https://</a:t>
            </a:r>
            <a:r>
              <a:rPr lang="en-US" sz="1200" dirty="0" smtClean="0">
                <a:hlinkClick r:id="rId9"/>
              </a:rPr>
              <a:t>literarymentoring.files.wordpress.com/2015/01/d0bfd18cd0b5d180-d0b8-d0bdd0b0d182d0b0d188d0b0-d180d0bed181d182d0bed0b2d0b0.jpg?w=584</a:t>
            </a:r>
            <a:r>
              <a:rPr lang="ru-RU" sz="1200" dirty="0" smtClean="0"/>
              <a:t> </a:t>
            </a:r>
            <a:endParaRPr lang="ru-RU" sz="1200" dirty="0" smtClean="0"/>
          </a:p>
          <a:p>
            <a:r>
              <a:rPr lang="ru-RU" sz="1200" dirty="0" smtClean="0"/>
              <a:t>73. </a:t>
            </a:r>
            <a:r>
              <a:rPr lang="en-US" sz="1200" dirty="0" smtClean="0">
                <a:hlinkClick r:id="rId10"/>
              </a:rPr>
              <a:t>http://</a:t>
            </a:r>
            <a:r>
              <a:rPr lang="en-US" sz="1200" dirty="0" smtClean="0">
                <a:hlinkClick r:id="rId10"/>
              </a:rPr>
              <a:t>refdb.ru/images/1143/2285311/6fd72c4a.jpg</a:t>
            </a:r>
            <a:r>
              <a:rPr lang="ru-RU" sz="1200" dirty="0" smtClean="0"/>
              <a:t> </a:t>
            </a:r>
          </a:p>
          <a:p>
            <a:r>
              <a:rPr lang="ru-RU" sz="1200" dirty="0" smtClean="0"/>
              <a:t>74. </a:t>
            </a:r>
            <a:r>
              <a:rPr lang="en-US" sz="1200" dirty="0" smtClean="0">
                <a:hlinkClick r:id="rId11"/>
              </a:rPr>
              <a:t>https://</a:t>
            </a:r>
            <a:r>
              <a:rPr lang="en-US" sz="1200" dirty="0" smtClean="0">
                <a:hlinkClick r:id="rId11"/>
              </a:rPr>
              <a:t>literarymentoring.files.wordpress.com/2015/01/d0bfd18cd0b5d180-d0b1d0bed0bbd0bad0bed0bdd181d0bad0b8d0b9-d0b8-d0bdd0b0d182d0b0d188d0b0-d0bdd0b0-d0b1d0b0d0bbd183.jpg</a:t>
            </a:r>
            <a:r>
              <a:rPr lang="ru-RU" sz="1200" dirty="0" smtClean="0"/>
              <a:t> </a:t>
            </a:r>
            <a:endParaRPr lang="ru-RU" sz="1200" dirty="0" smtClean="0"/>
          </a:p>
          <a:p>
            <a:r>
              <a:rPr lang="ru-RU" sz="1200" dirty="0" smtClean="0"/>
              <a:t>75. </a:t>
            </a:r>
            <a:r>
              <a:rPr lang="en-US" sz="1200" dirty="0" smtClean="0">
                <a:hlinkClick r:id="rId12"/>
              </a:rPr>
              <a:t>https://</a:t>
            </a:r>
            <a:r>
              <a:rPr lang="en-US" sz="1200" dirty="0" smtClean="0">
                <a:hlinkClick r:id="rId12"/>
              </a:rPr>
              <a:t>s-media-cache-ak0.pinimg.com/236x/12/ab/e4/12abe445d0e7a39cb96366970e2d119d.jpg</a:t>
            </a:r>
            <a:r>
              <a:rPr lang="ru-RU" sz="1200" dirty="0" smtClean="0"/>
              <a:t> </a:t>
            </a:r>
          </a:p>
          <a:p>
            <a:r>
              <a:rPr lang="ru-RU" sz="1200" dirty="0" smtClean="0"/>
              <a:t>76. </a:t>
            </a:r>
            <a:r>
              <a:rPr lang="en-US" sz="1200" dirty="0" smtClean="0">
                <a:hlinkClick r:id="rId13"/>
              </a:rPr>
              <a:t>http://</a:t>
            </a:r>
            <a:r>
              <a:rPr lang="en-US" sz="1200" dirty="0" smtClean="0">
                <a:hlinkClick r:id="rId13"/>
              </a:rPr>
              <a:t>audiohrestomatiya.ru/a_img/works/253_2.jpg</a:t>
            </a:r>
            <a:r>
              <a:rPr lang="ru-RU" sz="1200" dirty="0" smtClean="0"/>
              <a:t> </a:t>
            </a:r>
            <a:endParaRPr lang="ru-RU" sz="1200" dirty="0" smtClean="0"/>
          </a:p>
          <a:p>
            <a:r>
              <a:rPr lang="ru-RU" sz="1200" dirty="0" smtClean="0"/>
              <a:t>77. </a:t>
            </a:r>
            <a:r>
              <a:rPr lang="en-US" sz="1200" dirty="0" smtClean="0">
                <a:hlinkClick r:id="rId14"/>
              </a:rPr>
              <a:t>http://</a:t>
            </a:r>
            <a:r>
              <a:rPr lang="en-US" sz="1200" dirty="0" smtClean="0">
                <a:hlinkClick r:id="rId14"/>
              </a:rPr>
              <a:t>kinoclassika.ru/sites/default/files/styles/large/public/voina_i_mir_f1.jpg</a:t>
            </a:r>
            <a:r>
              <a:rPr lang="ru-RU" sz="1200" smtClean="0"/>
              <a:t> </a:t>
            </a:r>
            <a:endParaRPr lang="ru-RU" sz="1200" dirty="0" smtClean="0"/>
          </a:p>
        </p:txBody>
      </p:sp>
      <p:sp>
        <p:nvSpPr>
          <p:cNvPr id="5"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Использованные ресурсы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«Мысль семейная» </a:t>
            </a:r>
          </a:p>
        </p:txBody>
      </p:sp>
      <p:sp>
        <p:nvSpPr>
          <p:cNvPr id="16" name="Text Box 8"/>
          <p:cNvSpPr txBox="1">
            <a:spLocks noChangeArrowheads="1"/>
          </p:cNvSpPr>
          <p:nvPr/>
        </p:nvSpPr>
        <p:spPr bwMode="auto">
          <a:xfrm>
            <a:off x="285720" y="785794"/>
            <a:ext cx="7429552"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rPr>
              <a:t>Тема семьи – одна из самых важных в романе</a:t>
            </a:r>
            <a:endParaRPr lang="ru-RU" sz="2400" dirty="0">
              <a:solidFill>
                <a:srgbClr val="A50021"/>
              </a:solidFill>
            </a:endParaRPr>
          </a:p>
        </p:txBody>
      </p:sp>
      <p:sp>
        <p:nvSpPr>
          <p:cNvPr id="5" name="Text Box 3"/>
          <p:cNvSpPr txBox="1">
            <a:spLocks noChangeArrowheads="1"/>
          </p:cNvSpPr>
          <p:nvPr/>
        </p:nvSpPr>
        <p:spPr bwMode="auto">
          <a:xfrm>
            <a:off x="214282" y="2071678"/>
            <a:ext cx="4000528" cy="3785652"/>
          </a:xfrm>
          <a:prstGeom prst="rect">
            <a:avLst/>
          </a:prstGeom>
          <a:noFill/>
          <a:ln w="9525">
            <a:noFill/>
            <a:miter lim="800000"/>
            <a:headEnd/>
            <a:tailEnd/>
          </a:ln>
        </p:spPr>
        <p:txBody>
          <a:bodyPr wrap="square">
            <a:spAutoFit/>
          </a:bodyPr>
          <a:lstStyle/>
          <a:p>
            <a:pPr algn="ctr">
              <a:spcBef>
                <a:spcPct val="50000"/>
              </a:spcBef>
            </a:pPr>
            <a:r>
              <a:rPr lang="ru-RU" sz="2400" dirty="0" smtClean="0"/>
              <a:t>Автор убеждён, что только в семье человек получает всё то, что определяет его характер, привычки, мировоззрение, и объясняет личные особенности и закономерности в жизни своих героев принадлежностью к той или иной семье.</a:t>
            </a:r>
            <a:endParaRPr lang="ru-RU" sz="2400" dirty="0"/>
          </a:p>
        </p:txBody>
      </p:sp>
      <p:pic>
        <p:nvPicPr>
          <p:cNvPr id="3074" name="Picture 2" descr="C:\Мои документы\Писатели\Толстой\война и мир\img82.jpg"/>
          <p:cNvPicPr>
            <a:picLocks noChangeAspect="1" noChangeArrowheads="1"/>
          </p:cNvPicPr>
          <p:nvPr/>
        </p:nvPicPr>
        <p:blipFill>
          <a:blip r:embed="rId2" cstate="print"/>
          <a:srcRect/>
          <a:stretch>
            <a:fillRect/>
          </a:stretch>
        </p:blipFill>
        <p:spPr bwMode="auto">
          <a:xfrm>
            <a:off x="4525179" y="1571612"/>
            <a:ext cx="4275927" cy="5000660"/>
          </a:xfrm>
          <a:prstGeom prst="rect">
            <a:avLst/>
          </a:prstGeom>
          <a:noFill/>
          <a:ln>
            <a:solidFill>
              <a:srgbClr val="A5002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0" y="0"/>
            <a:ext cx="9144000" cy="707886"/>
          </a:xfrm>
          <a:prstGeom prst="rect">
            <a:avLst/>
          </a:prstGeom>
          <a:noFill/>
          <a:ln w="9525">
            <a:noFill/>
            <a:miter lim="800000"/>
            <a:headEnd/>
            <a:tailEnd/>
          </a:ln>
        </p:spPr>
        <p:txBody>
          <a:bodyPr wrap="square">
            <a:spAutoFit/>
          </a:bodyPr>
          <a:lstStyle/>
          <a:p>
            <a:pPr algn="ctr"/>
            <a:r>
              <a:rPr lang="ru-RU" sz="4000" b="1" dirty="0" smtClean="0">
                <a:solidFill>
                  <a:srgbClr val="A50021"/>
                </a:solidFill>
                <a:latin typeface="Monotype Corsiva" pitchFamily="66" charset="0"/>
              </a:rPr>
              <a:t>Авторская позиция </a:t>
            </a:r>
          </a:p>
        </p:txBody>
      </p:sp>
      <p:sp>
        <p:nvSpPr>
          <p:cNvPr id="16" name="Text Box 8"/>
          <p:cNvSpPr txBox="1">
            <a:spLocks noChangeArrowheads="1"/>
          </p:cNvSpPr>
          <p:nvPr/>
        </p:nvSpPr>
        <p:spPr bwMode="auto">
          <a:xfrm>
            <a:off x="285720" y="785794"/>
            <a:ext cx="7429552" cy="461665"/>
          </a:xfrm>
          <a:prstGeom prst="rect">
            <a:avLst/>
          </a:prstGeom>
          <a:solidFill>
            <a:srgbClr val="FFCCCC"/>
          </a:solidFill>
          <a:ln w="9525">
            <a:solidFill>
              <a:srgbClr val="A50021"/>
            </a:solidFill>
            <a:miter lim="800000"/>
            <a:headEnd/>
            <a:tailEnd/>
          </a:ln>
        </p:spPr>
        <p:txBody>
          <a:bodyPr wrap="square">
            <a:spAutoFit/>
          </a:bodyPr>
          <a:lstStyle/>
          <a:p>
            <a:pPr algn="ctr">
              <a:spcBef>
                <a:spcPct val="50000"/>
              </a:spcBef>
            </a:pPr>
            <a:r>
              <a:rPr lang="ru-RU" sz="2400" dirty="0" smtClean="0">
                <a:solidFill>
                  <a:srgbClr val="A50021"/>
                </a:solidFill>
              </a:rPr>
              <a:t>Толстой не только писатель, но и великий гуманист.</a:t>
            </a:r>
            <a:endParaRPr lang="ru-RU" sz="2400" dirty="0">
              <a:solidFill>
                <a:srgbClr val="A50021"/>
              </a:solidFill>
            </a:endParaRPr>
          </a:p>
        </p:txBody>
      </p:sp>
      <p:sp>
        <p:nvSpPr>
          <p:cNvPr id="5" name="Text Box 3"/>
          <p:cNvSpPr txBox="1">
            <a:spLocks noChangeArrowheads="1"/>
          </p:cNvSpPr>
          <p:nvPr/>
        </p:nvSpPr>
        <p:spPr bwMode="auto">
          <a:xfrm>
            <a:off x="285720" y="1428736"/>
            <a:ext cx="4429156" cy="4893647"/>
          </a:xfrm>
          <a:prstGeom prst="rect">
            <a:avLst/>
          </a:prstGeom>
          <a:noFill/>
          <a:ln w="9525">
            <a:noFill/>
            <a:miter lim="800000"/>
            <a:headEnd/>
            <a:tailEnd/>
          </a:ln>
        </p:spPr>
        <p:txBody>
          <a:bodyPr wrap="square">
            <a:spAutoFit/>
          </a:bodyPr>
          <a:lstStyle/>
          <a:p>
            <a:pPr algn="ctr">
              <a:spcBef>
                <a:spcPct val="50000"/>
              </a:spcBef>
            </a:pPr>
            <a:r>
              <a:rPr lang="ru-RU" sz="2400" dirty="0" smtClean="0"/>
              <a:t>Его гуманизм проявляется в изображении правды жизни, осуждении жестокости на войне и в мире, отрицании войны как противного человеческому разуму явления – и даже в его заблуждениях. Писатель глубоко верит в человека, в его преобразующую роль в обществе, хотя и ошибается относительно некоторых способов, с помощью которых человек должен изменить мир.</a:t>
            </a:r>
            <a:endParaRPr lang="ru-RU" sz="2400" dirty="0"/>
          </a:p>
        </p:txBody>
      </p:sp>
      <p:pic>
        <p:nvPicPr>
          <p:cNvPr id="6" name="Picture 2" descr="C:\Мои документы\Писатели\Толстой\война и мир\tolstoy.jpg"/>
          <p:cNvPicPr>
            <a:picLocks noChangeAspect="1" noChangeArrowheads="1"/>
          </p:cNvPicPr>
          <p:nvPr/>
        </p:nvPicPr>
        <p:blipFill>
          <a:blip r:embed="rId2" cstate="print"/>
          <a:srcRect/>
          <a:stretch>
            <a:fillRect/>
          </a:stretch>
        </p:blipFill>
        <p:spPr bwMode="auto">
          <a:xfrm>
            <a:off x="4786314" y="2143116"/>
            <a:ext cx="4119567" cy="2742616"/>
          </a:xfrm>
          <a:prstGeom prst="rect">
            <a:avLst/>
          </a:prstGeom>
          <a:noFill/>
          <a:ln>
            <a:solidFill>
              <a:srgbClr val="A5002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2191</TotalTime>
  <Words>5786</Words>
  <Application>Microsoft Office PowerPoint</Application>
  <PresentationFormat>Экран (4:3)</PresentationFormat>
  <Paragraphs>360</Paragraphs>
  <Slides>78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78</vt:i4>
      </vt:variant>
    </vt:vector>
  </HeadingPairs>
  <TitlesOfParts>
    <vt:vector size="7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240</cp:revision>
  <dcterms:created xsi:type="dcterms:W3CDTF">2015-07-09T12:58:30Z</dcterms:created>
  <dcterms:modified xsi:type="dcterms:W3CDTF">2015-12-22T13:12:57Z</dcterms:modified>
</cp:coreProperties>
</file>